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5" Type="http://schemas.openxmlformats.org/officeDocument/2006/relationships/custom-properties" Target="docProps/custom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0"/>
  </p:notesMasterIdLst>
  <p:handoutMasterIdLst>
    <p:handoutMasterId r:id="rId41"/>
  </p:handoutMasterIdLst>
  <p:sldIdLst>
    <p:sldId id="289" r:id="rId5"/>
    <p:sldId id="290" r:id="rId6"/>
    <p:sldId id="291" r:id="rId7"/>
    <p:sldId id="298" r:id="rId8"/>
    <p:sldId id="305" r:id="rId9"/>
    <p:sldId id="300" r:id="rId10"/>
    <p:sldId id="301" r:id="rId11"/>
    <p:sldId id="307" r:id="rId12"/>
    <p:sldId id="308" r:id="rId13"/>
    <p:sldId id="309" r:id="rId14"/>
    <p:sldId id="302" r:id="rId15"/>
    <p:sldId id="303" r:id="rId16"/>
    <p:sldId id="304" r:id="rId17"/>
    <p:sldId id="293" r:id="rId18"/>
    <p:sldId id="295" r:id="rId19"/>
    <p:sldId id="306" r:id="rId20"/>
    <p:sldId id="310" r:id="rId21"/>
    <p:sldId id="294" r:id="rId22"/>
    <p:sldId id="315" r:id="rId23"/>
    <p:sldId id="316" r:id="rId24"/>
    <p:sldId id="317" r:id="rId25"/>
    <p:sldId id="314" r:id="rId26"/>
    <p:sldId id="318" r:id="rId27"/>
    <p:sldId id="319" r:id="rId28"/>
    <p:sldId id="312" r:id="rId29"/>
    <p:sldId id="311" r:id="rId30"/>
    <p:sldId id="313" r:id="rId31"/>
    <p:sldId id="320" r:id="rId32"/>
    <p:sldId id="324" r:id="rId33"/>
    <p:sldId id="326" r:id="rId34"/>
    <p:sldId id="321" r:id="rId35"/>
    <p:sldId id="322" r:id="rId36"/>
    <p:sldId id="323" r:id="rId37"/>
    <p:sldId id="325" r:id="rId38"/>
    <p:sldId id="327" r:id="rId3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A8106A"/>
    <a:srgbClr val="0133C5"/>
    <a:srgbClr val="E1ECF5"/>
    <a:srgbClr val="E9F1F7"/>
    <a:srgbClr val="DFECF3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80" autoAdjust="0"/>
  </p:normalViewPr>
  <p:slideViewPr>
    <p:cSldViewPr showGuides="1">
      <p:cViewPr varScale="1">
        <p:scale>
          <a:sx n="73" d="100"/>
          <a:sy n="73" d="100"/>
        </p:scale>
        <p:origin x="-624" y="-102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slide" Target="slides/slide9.xml" /><Relationship Id="rId18" Type="http://schemas.openxmlformats.org/officeDocument/2006/relationships/slide" Target="slides/slide14.xml" /><Relationship Id="rId26" Type="http://schemas.openxmlformats.org/officeDocument/2006/relationships/slide" Target="slides/slide22.xml" /><Relationship Id="rId39" Type="http://schemas.openxmlformats.org/officeDocument/2006/relationships/slide" Target="slides/slide35.xml" /><Relationship Id="rId3" Type="http://schemas.openxmlformats.org/officeDocument/2006/relationships/customXml" Target="../customXml/item3.xml" /><Relationship Id="rId21" Type="http://schemas.openxmlformats.org/officeDocument/2006/relationships/slide" Target="slides/slide17.xml" /><Relationship Id="rId34" Type="http://schemas.openxmlformats.org/officeDocument/2006/relationships/slide" Target="slides/slide30.xml" /><Relationship Id="rId42" Type="http://schemas.openxmlformats.org/officeDocument/2006/relationships/presProps" Target="presProps.xml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slide" Target="slides/slide13.xml" /><Relationship Id="rId25" Type="http://schemas.openxmlformats.org/officeDocument/2006/relationships/slide" Target="slides/slide21.xml" /><Relationship Id="rId33" Type="http://schemas.openxmlformats.org/officeDocument/2006/relationships/slide" Target="slides/slide29.xml" /><Relationship Id="rId38" Type="http://schemas.openxmlformats.org/officeDocument/2006/relationships/slide" Target="slides/slide34.xml" /><Relationship Id="rId2" Type="http://schemas.openxmlformats.org/officeDocument/2006/relationships/customXml" Target="../customXml/item2.xml" /><Relationship Id="rId16" Type="http://schemas.openxmlformats.org/officeDocument/2006/relationships/slide" Target="slides/slide12.xml" /><Relationship Id="rId20" Type="http://schemas.openxmlformats.org/officeDocument/2006/relationships/slide" Target="slides/slide16.xml" /><Relationship Id="rId29" Type="http://schemas.openxmlformats.org/officeDocument/2006/relationships/slide" Target="slides/slide25.xml" /><Relationship Id="rId41" Type="http://schemas.openxmlformats.org/officeDocument/2006/relationships/handoutMaster" Target="handoutMasters/handoutMaster1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24" Type="http://schemas.openxmlformats.org/officeDocument/2006/relationships/slide" Target="slides/slide20.xml" /><Relationship Id="rId32" Type="http://schemas.openxmlformats.org/officeDocument/2006/relationships/slide" Target="slides/slide28.xml" /><Relationship Id="rId37" Type="http://schemas.openxmlformats.org/officeDocument/2006/relationships/slide" Target="slides/slide33.xml" /><Relationship Id="rId40" Type="http://schemas.openxmlformats.org/officeDocument/2006/relationships/notesMaster" Target="notesMasters/notesMaster1.xml" /><Relationship Id="rId45" Type="http://schemas.openxmlformats.org/officeDocument/2006/relationships/tableStyles" Target="tableStyles.xml" /><Relationship Id="rId5" Type="http://schemas.openxmlformats.org/officeDocument/2006/relationships/slide" Target="slides/slide1.xml" /><Relationship Id="rId15" Type="http://schemas.openxmlformats.org/officeDocument/2006/relationships/slide" Target="slides/slide11.xml" /><Relationship Id="rId23" Type="http://schemas.openxmlformats.org/officeDocument/2006/relationships/slide" Target="slides/slide19.xml" /><Relationship Id="rId28" Type="http://schemas.openxmlformats.org/officeDocument/2006/relationships/slide" Target="slides/slide24.xml" /><Relationship Id="rId36" Type="http://schemas.openxmlformats.org/officeDocument/2006/relationships/slide" Target="slides/slide32.xml" /><Relationship Id="rId10" Type="http://schemas.openxmlformats.org/officeDocument/2006/relationships/slide" Target="slides/slide6.xml" /><Relationship Id="rId19" Type="http://schemas.openxmlformats.org/officeDocument/2006/relationships/slide" Target="slides/slide15.xml" /><Relationship Id="rId31" Type="http://schemas.openxmlformats.org/officeDocument/2006/relationships/slide" Target="slides/slide27.xml" /><Relationship Id="rId44" Type="http://schemas.openxmlformats.org/officeDocument/2006/relationships/theme" Target="theme/theme1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slide" Target="slides/slide10.xml" /><Relationship Id="rId22" Type="http://schemas.openxmlformats.org/officeDocument/2006/relationships/slide" Target="slides/slide18.xml" /><Relationship Id="rId27" Type="http://schemas.openxmlformats.org/officeDocument/2006/relationships/slide" Target="slides/slide23.xml" /><Relationship Id="rId30" Type="http://schemas.openxmlformats.org/officeDocument/2006/relationships/slide" Target="slides/slide26.xml" /><Relationship Id="rId35" Type="http://schemas.openxmlformats.org/officeDocument/2006/relationships/slide" Target="slides/slide31.xml" /><Relationship Id="rId43" Type="http://schemas.openxmlformats.org/officeDocument/2006/relationships/viewProps" Target="viewProps.xml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pPr/>
              <a:t>3/27/2024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pPr/>
              <a:t>‹#›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3/27/2024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2383" y="1498601"/>
            <a:ext cx="7008574" cy="32988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40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2383" y="4927600"/>
            <a:ext cx="7008574" cy="1244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pPr/>
              <a:t>3/27/2024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52633" y="274638"/>
            <a:ext cx="1422030" cy="58975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309" y="274638"/>
            <a:ext cx="8532178" cy="589756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pPr/>
              <a:t>3/27/2024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A30F4-0B4E-4E4B-BC36-C30CD13F4E17}" type="datetimeFigureOut">
              <a:rPr lang="en-US"/>
              <a:pPr/>
              <a:t>3/27/2024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589" y="4445000"/>
            <a:ext cx="7008574" cy="1930400"/>
          </a:xfrm>
        </p:spPr>
        <p:txBody>
          <a:bodyPr anchor="t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589" y="3124200"/>
            <a:ext cx="7008574" cy="1296987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30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1706581" indent="0">
              <a:buNone/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755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pPr/>
              <a:t>3/27/2024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137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730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0162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755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pPr/>
              <a:t>3/27/2024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pPr/>
              <a:t>3/27/2024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pPr/>
              <a:t>3/27/2024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21" y="1701800"/>
            <a:ext cx="3351927" cy="2844800"/>
          </a:xfr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21" y="4648200"/>
            <a:ext cx="3351927" cy="17272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9236" y="482600"/>
            <a:ext cx="6805427" cy="5892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pPr/>
              <a:t>3/27/2024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765" y="4800600"/>
            <a:ext cx="7313295" cy="762000"/>
          </a:xfr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7765" y="5562600"/>
            <a:ext cx="7313295" cy="8128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pPr/>
              <a:t>3/27/2024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image" Target="../media/image1.jpeg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4721" y="0"/>
            <a:ext cx="11579384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2DD204D1-F9BD-4643-8480-6EA41EB484F1}" type="datetimeFigureOut">
              <a:rPr lang="en-US" smtClean="0"/>
              <a:pPr/>
              <a:t>3/27/2024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37973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86461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91264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7885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 /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 /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5.png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 /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 /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 /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 /><Relationship Id="rId1" Type="http://schemas.openxmlformats.org/officeDocument/2006/relationships/slideLayout" Target="../slideLayouts/slideLayout2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 /><Relationship Id="rId1" Type="http://schemas.openxmlformats.org/officeDocument/2006/relationships/slideLayout" Target="../slideLayouts/slideLayout2.xml" 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 /><Relationship Id="rId3" Type="http://schemas.openxmlformats.org/officeDocument/2006/relationships/image" Target="../media/image7.jpeg" /><Relationship Id="rId7" Type="http://schemas.openxmlformats.org/officeDocument/2006/relationships/image" Target="../media/image11.jpeg" /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0.jpeg" /><Relationship Id="rId5" Type="http://schemas.openxmlformats.org/officeDocument/2006/relationships/image" Target="../media/image9.png" /><Relationship Id="rId4" Type="http://schemas.openxmlformats.org/officeDocument/2006/relationships/image" Target="../media/image8.jpeg" /><Relationship Id="rId9" Type="http://schemas.openxmlformats.org/officeDocument/2006/relationships/image" Target="../media/image13.jpeg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 /><Relationship Id="rId1" Type="http://schemas.openxmlformats.org/officeDocument/2006/relationships/slideLayout" Target="../slideLayouts/slideLayout2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 /><Relationship Id="rId1" Type="http://schemas.openxmlformats.org/officeDocument/2006/relationships/slideLayout" Target="../slideLayouts/slideLayout2.xml" 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 /><Relationship Id="rId2" Type="http://schemas.openxmlformats.org/officeDocument/2006/relationships/image" Target="../media/image48.jpeg" /><Relationship Id="rId1" Type="http://schemas.openxmlformats.org/officeDocument/2006/relationships/slideLayout" Target="../slideLayouts/slideLayout2.xml" 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 /><Relationship Id="rId2" Type="http://schemas.openxmlformats.org/officeDocument/2006/relationships/image" Target="../media/image43.png" /><Relationship Id="rId1" Type="http://schemas.openxmlformats.org/officeDocument/2006/relationships/slideLayout" Target="../slideLayouts/slideLayout2.xml" 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 /><Relationship Id="rId2" Type="http://schemas.openxmlformats.org/officeDocument/2006/relationships/image" Target="../media/image52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55.png" /><Relationship Id="rId4" Type="http://schemas.openxmlformats.org/officeDocument/2006/relationships/image" Target="../media/image54.png" 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 /><Relationship Id="rId3" Type="http://schemas.openxmlformats.org/officeDocument/2006/relationships/image" Target="../media/image15.jpeg" /><Relationship Id="rId7" Type="http://schemas.openxmlformats.org/officeDocument/2006/relationships/image" Target="../media/image19.jpeg" /><Relationship Id="rId2" Type="http://schemas.openxmlformats.org/officeDocument/2006/relationships/image" Target="../media/image14.jpe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8.jpeg" /><Relationship Id="rId5" Type="http://schemas.openxmlformats.org/officeDocument/2006/relationships/image" Target="../media/image17.jpeg" /><Relationship Id="rId4" Type="http://schemas.openxmlformats.org/officeDocument/2006/relationships/image" Target="../media/image16.jpeg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 /><Relationship Id="rId2" Type="http://schemas.openxmlformats.org/officeDocument/2006/relationships/image" Target="../media/image21.jpe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3.jpe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 /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 /><Relationship Id="rId2" Type="http://schemas.openxmlformats.org/officeDocument/2006/relationships/image" Target="../media/image27.jpe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30.jpeg" /><Relationship Id="rId4" Type="http://schemas.openxmlformats.org/officeDocument/2006/relationships/image" Target="../media/image29.jpe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2" r="5208" b="7812"/>
          <a:stretch/>
        </p:blipFill>
        <p:spPr>
          <a:xfrm>
            <a:off x="5180012" y="1295400"/>
            <a:ext cx="6400800" cy="4495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41812" y="545813"/>
            <a:ext cx="403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Types of Solids</a:t>
            </a:r>
            <a:endParaRPr lang="en-US" sz="1800" b="1" dirty="0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3856" y="2209800"/>
            <a:ext cx="471615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008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Solids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008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liquids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008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Gases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008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Plasmon*  (not within the course) 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3856" y="5956012"/>
            <a:ext cx="112693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8000"/>
                </a:solidFill>
              </a:rPr>
              <a:t>* A plasma is a hot ionized gas consisting of approximately equal numbers of positively charged ions and negatively charged electrons. The characteristics of plasmas are significantly different from those of ordinary neutral gases</a:t>
            </a:r>
          </a:p>
        </p:txBody>
      </p:sp>
    </p:spTree>
    <p:extLst>
      <p:ext uri="{BB962C8B-B14F-4D97-AF65-F5344CB8AC3E}">
        <p14:creationId xmlns:p14="http://schemas.microsoft.com/office/powerpoint/2010/main" val="384890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86" y="357166"/>
            <a:ext cx="10403840" cy="614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25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2" y="381000"/>
            <a:ext cx="6256437" cy="5943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75"/>
          <a:stretch/>
        </p:blipFill>
        <p:spPr>
          <a:xfrm>
            <a:off x="6704012" y="381000"/>
            <a:ext cx="5181605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1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22612" y="103896"/>
            <a:ext cx="6092825" cy="57996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Crystal Structure = Space Lattice + Basis</a:t>
            </a:r>
          </a:p>
        </p:txBody>
      </p:sp>
      <p:sp>
        <p:nvSpPr>
          <p:cNvPr id="5" name="Rectangle 4"/>
          <p:cNvSpPr/>
          <p:nvPr/>
        </p:nvSpPr>
        <p:spPr>
          <a:xfrm>
            <a:off x="1293812" y="657136"/>
            <a:ext cx="8839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008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Basis attached to each lattice point called crystal structure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008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The number of atoms in the basis may be one or more than one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908446"/>
            <a:ext cx="3762375" cy="236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12" y="1893206"/>
            <a:ext cx="4665726" cy="23774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012" y="4354284"/>
            <a:ext cx="5690636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46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89012" y="609600"/>
            <a:ext cx="10210800" cy="1133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>
                <a:solidFill>
                  <a:srgbClr val="A8106A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Space lattice: 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 regular geometrical arrangement of points in space is called space lattice</a:t>
            </a:r>
          </a:p>
        </p:txBody>
      </p:sp>
      <p:sp>
        <p:nvSpPr>
          <p:cNvPr id="5" name="Rectangle 4"/>
          <p:cNvSpPr/>
          <p:nvPr/>
        </p:nvSpPr>
        <p:spPr>
          <a:xfrm>
            <a:off x="808000" y="3857628"/>
            <a:ext cx="10210800" cy="1687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i="1" dirty="0">
                <a:solidFill>
                  <a:srgbClr val="A8106A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Lattice constant or lattice parameter:</a:t>
            </a:r>
          </a:p>
          <a:p>
            <a:pPr>
              <a:lnSpc>
                <a:spcPct val="150000"/>
              </a:lnSpc>
            </a:pPr>
            <a:r>
              <a:rPr lang="en-IN" i="1" dirty="0">
                <a:solidFill>
                  <a:srgbClr val="008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The distance between two identical lattice points in one direction is called lattice constant or lattice parameter</a:t>
            </a:r>
            <a:r>
              <a:rPr lang="en-IN" dirty="0">
                <a:solidFill>
                  <a:srgbClr val="008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  </a:t>
            </a:r>
          </a:p>
        </p:txBody>
      </p:sp>
      <p:sp>
        <p:nvSpPr>
          <p:cNvPr id="6" name="Rectangle 5"/>
          <p:cNvSpPr/>
          <p:nvPr/>
        </p:nvSpPr>
        <p:spPr>
          <a:xfrm>
            <a:off x="950876" y="1785926"/>
            <a:ext cx="10210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dirty="0">
                <a:solidFill>
                  <a:srgbClr val="008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One dimensional lattice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dirty="0">
                <a:solidFill>
                  <a:srgbClr val="008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Two dimensional lattice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dirty="0">
                <a:solidFill>
                  <a:srgbClr val="008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Three dimensional lattice </a:t>
            </a:r>
          </a:p>
        </p:txBody>
      </p:sp>
    </p:spTree>
    <p:extLst>
      <p:ext uri="{BB962C8B-B14F-4D97-AF65-F5344CB8AC3E}">
        <p14:creationId xmlns:p14="http://schemas.microsoft.com/office/powerpoint/2010/main" val="23083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7" r="6223"/>
          <a:stretch/>
        </p:blipFill>
        <p:spPr>
          <a:xfrm>
            <a:off x="13160" y="2458"/>
            <a:ext cx="5059182" cy="4114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7" r="6223"/>
          <a:stretch/>
        </p:blipFill>
        <p:spPr>
          <a:xfrm>
            <a:off x="4799012" y="2458"/>
            <a:ext cx="5059182" cy="411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7" r="48560"/>
          <a:stretch/>
        </p:blipFill>
        <p:spPr>
          <a:xfrm>
            <a:off x="9598024" y="0"/>
            <a:ext cx="2592388" cy="411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7" t="37038" r="6223" b="-1"/>
          <a:stretch/>
        </p:blipFill>
        <p:spPr>
          <a:xfrm>
            <a:off x="0" y="3962400"/>
            <a:ext cx="5059182" cy="259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7" t="37038" r="6223" b="-1"/>
          <a:stretch/>
        </p:blipFill>
        <p:spPr>
          <a:xfrm>
            <a:off x="4783470" y="4037371"/>
            <a:ext cx="5059182" cy="2590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7" t="37038" r="48560" b="-1"/>
          <a:stretch/>
        </p:blipFill>
        <p:spPr>
          <a:xfrm>
            <a:off x="9598024" y="4037371"/>
            <a:ext cx="2592388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49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12" y="76200"/>
            <a:ext cx="7001704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66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412" y="533400"/>
            <a:ext cx="7924800" cy="450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13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08000" y="571480"/>
            <a:ext cx="10514012" cy="1133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i="1" u="sng" dirty="0">
                <a:solidFill>
                  <a:srgbClr val="A8106A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Unit cell: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The smallest geometrical entity whose repetition gives the crystal is called unit cell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59" y="2232408"/>
            <a:ext cx="8390479" cy="382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8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8" b="12353"/>
          <a:stretch/>
        </p:blipFill>
        <p:spPr>
          <a:xfrm>
            <a:off x="989012" y="533400"/>
            <a:ext cx="992505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8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457200"/>
            <a:ext cx="10625414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3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760" y="646331"/>
            <a:ext cx="8129852" cy="609738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15386" y="0"/>
            <a:ext cx="48650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8000"/>
                </a:solidFill>
              </a:rPr>
              <a:t>Solids used in our daily life</a:t>
            </a:r>
          </a:p>
        </p:txBody>
      </p:sp>
    </p:spTree>
    <p:extLst>
      <p:ext uri="{BB962C8B-B14F-4D97-AF65-F5344CB8AC3E}">
        <p14:creationId xmlns:p14="http://schemas.microsoft.com/office/powerpoint/2010/main" val="341401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28" y="928670"/>
            <a:ext cx="9981914" cy="56148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15449" y="357166"/>
            <a:ext cx="10647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BCC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250877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38" y="1215988"/>
            <a:ext cx="10979864" cy="45447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80032" y="500042"/>
            <a:ext cx="10230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FCC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32906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412" y="381000"/>
            <a:ext cx="7906495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82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9128" y="1235095"/>
            <a:ext cx="11125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>
                <a:solidFill>
                  <a:srgbClr val="008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 minimum volume unit cell and has only one lattice point it is called primitive cell.</a:t>
            </a:r>
          </a:p>
          <a:p>
            <a:pPr>
              <a:lnSpc>
                <a:spcPct val="150000"/>
              </a:lnSpc>
            </a:pPr>
            <a:r>
              <a:rPr lang="en-IN" dirty="0" err="1">
                <a:solidFill>
                  <a:srgbClr val="008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e.g</a:t>
            </a:r>
            <a:r>
              <a:rPr lang="en-IN" dirty="0">
                <a:solidFill>
                  <a:srgbClr val="008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simple cubic (SC)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4746" y="571888"/>
            <a:ext cx="4038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Primitive cell</a:t>
            </a:r>
          </a:p>
          <a:p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0334" y="3810000"/>
            <a:ext cx="11125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>
                <a:solidFill>
                  <a:srgbClr val="008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 minimum volume unit cell and has more than one lattice point it is called non-primitive cell. The primitive cell represented by a symbol is “P”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rgbClr val="008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e.g.  Body centered cubic (BCC), Face centered cubic (FCC), Base centered or end centered.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9128" y="3253026"/>
            <a:ext cx="4038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Non-Primitive cell</a:t>
            </a:r>
          </a:p>
          <a:p>
            <a:endParaRPr lang="en-US" sz="1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83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55341"/>
              </p:ext>
            </p:extLst>
          </p:nvPr>
        </p:nvGraphicFramePr>
        <p:xfrm>
          <a:off x="1491653" y="228600"/>
          <a:ext cx="8382000" cy="301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46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3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22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8000"/>
                          </a:solidFill>
                        </a:rPr>
                        <a:t>Unit cell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8000"/>
                          </a:solidFill>
                        </a:rPr>
                        <a:t> 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8000"/>
                          </a:solidFill>
                        </a:rPr>
                        <a:t>Symbol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218987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2400" kern="1200" dirty="0">
                          <a:solidFill>
                            <a:srgbClr val="00800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Simple cubic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2400" kern="1200" dirty="0">
                          <a:solidFill>
                            <a:srgbClr val="00800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Primitive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2400" kern="1200" dirty="0">
                          <a:solidFill>
                            <a:srgbClr val="00800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218987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2400" kern="1200" dirty="0">
                          <a:solidFill>
                            <a:srgbClr val="00800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Body centered cubic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2400" kern="1200" dirty="0">
                          <a:solidFill>
                            <a:srgbClr val="00800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Non-primitive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2400" kern="1200" dirty="0">
                          <a:solidFill>
                            <a:srgbClr val="00800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algn="l" defTabSz="1218987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2400" kern="1200" dirty="0">
                          <a:solidFill>
                            <a:srgbClr val="00800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Face centered cubic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rgbClr val="00800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Non-primitive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2400" kern="1200" dirty="0">
                          <a:solidFill>
                            <a:srgbClr val="00800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218987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2400" kern="1200" dirty="0">
                          <a:solidFill>
                            <a:srgbClr val="00800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End centered or base centered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rgbClr val="00800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Non-primitive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2400" kern="1200" dirty="0">
                          <a:solidFill>
                            <a:srgbClr val="00800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730665" y="3733800"/>
            <a:ext cx="1828800" cy="2775912"/>
            <a:chOff x="1979612" y="3733800"/>
            <a:chExt cx="1828800" cy="277591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306" b="35185"/>
            <a:stretch/>
          </p:blipFill>
          <p:spPr>
            <a:xfrm>
              <a:off x="1979612" y="3733800"/>
              <a:ext cx="1828800" cy="22098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043971" y="6048047"/>
              <a:ext cx="132760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dirty="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Primitive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160174" y="3577382"/>
            <a:ext cx="2127388" cy="3116995"/>
            <a:chOff x="9160174" y="3577382"/>
            <a:chExt cx="2127388" cy="3116995"/>
          </a:xfrm>
        </p:grpSpPr>
        <p:sp>
          <p:nvSpPr>
            <p:cNvPr id="7" name="Rectangle 6"/>
            <p:cNvSpPr/>
            <p:nvPr/>
          </p:nvSpPr>
          <p:spPr>
            <a:xfrm>
              <a:off x="9160174" y="5863380"/>
              <a:ext cx="212738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Base centered or end centered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901" b="35185"/>
            <a:stretch/>
          </p:blipFill>
          <p:spPr>
            <a:xfrm>
              <a:off x="9371012" y="3577382"/>
              <a:ext cx="1705712" cy="2209800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3091244" y="3720281"/>
            <a:ext cx="2490140" cy="3083813"/>
            <a:chOff x="3091244" y="3720281"/>
            <a:chExt cx="2490140" cy="3083813"/>
          </a:xfrm>
        </p:grpSpPr>
        <p:sp>
          <p:nvSpPr>
            <p:cNvPr id="9" name="Rectangle 8"/>
            <p:cNvSpPr/>
            <p:nvPr/>
          </p:nvSpPr>
          <p:spPr>
            <a:xfrm>
              <a:off x="3091244" y="5973097"/>
              <a:ext cx="249014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Body centered cubic (BCC)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36" r="25958" b="35185"/>
            <a:stretch/>
          </p:blipFill>
          <p:spPr>
            <a:xfrm>
              <a:off x="3182658" y="3720281"/>
              <a:ext cx="1752600" cy="2209800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326263" y="3653580"/>
            <a:ext cx="2375825" cy="3029811"/>
            <a:chOff x="6326263" y="3653580"/>
            <a:chExt cx="2375825" cy="3029811"/>
          </a:xfrm>
        </p:grpSpPr>
        <p:sp>
          <p:nvSpPr>
            <p:cNvPr id="10" name="Rectangle 9"/>
            <p:cNvSpPr/>
            <p:nvPr/>
          </p:nvSpPr>
          <p:spPr>
            <a:xfrm>
              <a:off x="6326263" y="5852394"/>
              <a:ext cx="237582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dirty="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Face centered cubic (FCC)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2" r="51067" b="35185"/>
            <a:stretch/>
          </p:blipFill>
          <p:spPr>
            <a:xfrm>
              <a:off x="6326263" y="3653580"/>
              <a:ext cx="1905001" cy="2209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268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13212" y="152400"/>
            <a:ext cx="403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Crystal Systems</a:t>
            </a:r>
            <a:endParaRPr lang="en-US" sz="1800" b="1" dirty="0">
              <a:solidFill>
                <a:srgbClr val="C0000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376140"/>
              </p:ext>
            </p:extLst>
          </p:nvPr>
        </p:nvGraphicFramePr>
        <p:xfrm>
          <a:off x="493712" y="1066800"/>
          <a:ext cx="11277600" cy="45453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31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06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7161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  Axis length and Angles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026">
                <a:tc>
                  <a:txBody>
                    <a:bodyPr/>
                    <a:lstStyle/>
                    <a:p>
                      <a:pPr marL="0" algn="l" defTabSz="1218987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Cubic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a</a:t>
                      </a:r>
                      <a:r>
                        <a:rPr lang="en-US" sz="2400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= b = c, </a:t>
                      </a:r>
                      <a:r>
                        <a:rPr lang="el-GR" sz="2400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α</a:t>
                      </a:r>
                      <a:r>
                        <a:rPr lang="en-US" sz="2400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= </a:t>
                      </a:r>
                      <a:r>
                        <a:rPr lang="el-GR" sz="2400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β</a:t>
                      </a:r>
                      <a:r>
                        <a:rPr lang="en-US" sz="2400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= </a:t>
                      </a:r>
                      <a:r>
                        <a:rPr lang="el-GR" sz="2400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γ</a:t>
                      </a:r>
                      <a:r>
                        <a:rPr lang="en-US" sz="2400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= 90°</a:t>
                      </a:r>
                      <a:endParaRPr lang="en-US" sz="2400" kern="12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Au, Ag, Fe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026">
                <a:tc>
                  <a:txBody>
                    <a:bodyPr/>
                    <a:lstStyle/>
                    <a:p>
                      <a:pPr marL="0" algn="l" defTabSz="1218987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Tetragonal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a</a:t>
                      </a:r>
                      <a:r>
                        <a:rPr lang="en-US" sz="2400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= b </a:t>
                      </a:r>
                      <a:r>
                        <a:rPr lang="en-US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≠</a:t>
                      </a:r>
                      <a:r>
                        <a:rPr lang="en-US" sz="2400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c, </a:t>
                      </a:r>
                      <a:r>
                        <a:rPr lang="el-GR" sz="2400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α</a:t>
                      </a:r>
                      <a:r>
                        <a:rPr lang="en-US" sz="2400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= </a:t>
                      </a:r>
                      <a:r>
                        <a:rPr lang="el-GR" sz="2400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β</a:t>
                      </a:r>
                      <a:r>
                        <a:rPr lang="en-US" sz="2400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= </a:t>
                      </a:r>
                      <a:r>
                        <a:rPr lang="el-GR" sz="2400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γ</a:t>
                      </a:r>
                      <a:r>
                        <a:rPr lang="en-US" sz="2400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= 90°</a:t>
                      </a:r>
                      <a:endParaRPr lang="en-US" sz="2400" kern="12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In, Pa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026">
                <a:tc>
                  <a:txBody>
                    <a:bodyPr/>
                    <a:lstStyle/>
                    <a:p>
                      <a:pPr marL="0" algn="l" defTabSz="1218987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Orthorhombic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a</a:t>
                      </a:r>
                      <a:r>
                        <a:rPr lang="en-US" sz="2400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</a:t>
                      </a:r>
                      <a:r>
                        <a:rPr lang="en-US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≠</a:t>
                      </a:r>
                      <a:r>
                        <a:rPr lang="en-US" sz="2400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 b </a:t>
                      </a:r>
                      <a:r>
                        <a:rPr lang="en-US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≠</a:t>
                      </a:r>
                      <a:r>
                        <a:rPr lang="en-US" sz="2400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 c, </a:t>
                      </a:r>
                      <a:r>
                        <a:rPr lang="el-GR" sz="2400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α</a:t>
                      </a:r>
                      <a:r>
                        <a:rPr lang="en-US" sz="2400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= </a:t>
                      </a:r>
                      <a:r>
                        <a:rPr lang="el-GR" sz="2400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β</a:t>
                      </a:r>
                      <a:r>
                        <a:rPr lang="en-US" sz="2400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= </a:t>
                      </a:r>
                      <a:r>
                        <a:rPr lang="el-GR" sz="2400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γ</a:t>
                      </a:r>
                      <a:r>
                        <a:rPr lang="en-US" sz="2400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= 90°</a:t>
                      </a:r>
                      <a:endParaRPr lang="en-US" sz="2400" kern="12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Bi, Sb, 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026">
                <a:tc>
                  <a:txBody>
                    <a:bodyPr/>
                    <a:lstStyle/>
                    <a:p>
                      <a:pPr marL="0" algn="l" defTabSz="1218987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Rhombohedral  (or Trigonal)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a</a:t>
                      </a:r>
                      <a:r>
                        <a:rPr lang="en-US" sz="2400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= b = c, </a:t>
                      </a:r>
                      <a:r>
                        <a:rPr lang="el-GR" sz="2400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α</a:t>
                      </a:r>
                      <a:r>
                        <a:rPr lang="en-US" sz="2400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= </a:t>
                      </a:r>
                      <a:r>
                        <a:rPr lang="el-GR" sz="2400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β</a:t>
                      </a:r>
                      <a:r>
                        <a:rPr lang="en-US" sz="2400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= </a:t>
                      </a:r>
                      <a:r>
                        <a:rPr lang="el-GR" sz="2400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γ</a:t>
                      </a:r>
                      <a:r>
                        <a:rPr lang="en-US" sz="2400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</a:t>
                      </a:r>
                      <a:r>
                        <a:rPr lang="en-US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≠</a:t>
                      </a:r>
                      <a:r>
                        <a:rPr lang="en-US" sz="2400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90°</a:t>
                      </a:r>
                      <a:endParaRPr lang="en-US" sz="2400" kern="12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SiO</a:t>
                      </a:r>
                      <a:r>
                        <a:rPr lang="en-US" sz="2400" kern="1200" baseline="-250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2</a:t>
                      </a:r>
                      <a:r>
                        <a:rPr lang="en-US" sz="2400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, CaCO</a:t>
                      </a:r>
                      <a:r>
                        <a:rPr lang="en-US" sz="2400" kern="1200" baseline="-250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3</a:t>
                      </a:r>
                      <a:endParaRPr lang="en-US" sz="2400" kern="12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4026">
                <a:tc>
                  <a:txBody>
                    <a:bodyPr/>
                    <a:lstStyle/>
                    <a:p>
                      <a:pPr marL="0" algn="l" defTabSz="1218987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Hexagonal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a</a:t>
                      </a:r>
                      <a:r>
                        <a:rPr lang="en-US" sz="2400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= b </a:t>
                      </a:r>
                      <a:r>
                        <a:rPr lang="en-US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≠</a:t>
                      </a:r>
                      <a:r>
                        <a:rPr lang="en-US" sz="2400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c, </a:t>
                      </a:r>
                      <a:r>
                        <a:rPr lang="el-GR" sz="2400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α</a:t>
                      </a:r>
                      <a:r>
                        <a:rPr lang="en-US" sz="2400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= </a:t>
                      </a:r>
                      <a:r>
                        <a:rPr lang="el-GR" sz="2400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β</a:t>
                      </a:r>
                      <a:r>
                        <a:rPr lang="en-US" sz="2400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= 90° and </a:t>
                      </a:r>
                      <a:r>
                        <a:rPr lang="el-GR" sz="2400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γ</a:t>
                      </a:r>
                      <a:r>
                        <a:rPr lang="en-US" sz="2400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= 120°</a:t>
                      </a:r>
                      <a:endParaRPr lang="en-US" sz="2400" kern="12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Se, </a:t>
                      </a:r>
                      <a:r>
                        <a:rPr lang="en-US" sz="2400" kern="1200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Te</a:t>
                      </a:r>
                      <a:endParaRPr lang="en-US" sz="2400" kern="12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4026">
                <a:tc>
                  <a:txBody>
                    <a:bodyPr/>
                    <a:lstStyle/>
                    <a:p>
                      <a:pPr marL="0" algn="l" defTabSz="1218987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Monoclinic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a</a:t>
                      </a:r>
                      <a:r>
                        <a:rPr lang="en-US" sz="2400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= b </a:t>
                      </a:r>
                      <a:r>
                        <a:rPr lang="en-US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≠</a:t>
                      </a:r>
                      <a:r>
                        <a:rPr lang="en-US" sz="2400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c, </a:t>
                      </a:r>
                      <a:r>
                        <a:rPr lang="el-GR" sz="2400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α</a:t>
                      </a:r>
                      <a:r>
                        <a:rPr lang="en-US" sz="2400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= </a:t>
                      </a:r>
                      <a:r>
                        <a:rPr lang="el-GR" sz="2400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γ</a:t>
                      </a:r>
                      <a:r>
                        <a:rPr lang="en-US" sz="2400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= 90° </a:t>
                      </a:r>
                      <a:r>
                        <a:rPr lang="en-US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≠ </a:t>
                      </a:r>
                      <a:r>
                        <a:rPr lang="el-GR" sz="2400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β</a:t>
                      </a:r>
                      <a:endParaRPr lang="en-US" sz="2400" kern="12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Na</a:t>
                      </a:r>
                      <a:r>
                        <a:rPr lang="en-US" sz="2400" kern="1200" baseline="-250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2</a:t>
                      </a:r>
                      <a:r>
                        <a:rPr lang="en-US" sz="2400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SO</a:t>
                      </a:r>
                      <a:r>
                        <a:rPr lang="en-US" sz="2400" kern="1200" baseline="-250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4</a:t>
                      </a:r>
                      <a:r>
                        <a:rPr lang="en-US" sz="2400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, CaSO</a:t>
                      </a:r>
                      <a:r>
                        <a:rPr lang="en-US" sz="2400" kern="1200" baseline="-250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4</a:t>
                      </a:r>
                      <a:endParaRPr lang="en-US" sz="2400" kern="12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4026">
                <a:tc>
                  <a:txBody>
                    <a:bodyPr/>
                    <a:lstStyle/>
                    <a:p>
                      <a:pPr marL="0" algn="l" defTabSz="1218987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Triclinic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a</a:t>
                      </a:r>
                      <a:r>
                        <a:rPr lang="en-US" sz="2400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</a:t>
                      </a:r>
                      <a:r>
                        <a:rPr lang="en-US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≠</a:t>
                      </a:r>
                      <a:r>
                        <a:rPr lang="en-US" sz="2400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 b </a:t>
                      </a:r>
                      <a:r>
                        <a:rPr lang="en-US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≠</a:t>
                      </a:r>
                      <a:r>
                        <a:rPr lang="en-US" sz="2400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 c, </a:t>
                      </a:r>
                      <a:r>
                        <a:rPr lang="el-GR" sz="2400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α</a:t>
                      </a:r>
                      <a:r>
                        <a:rPr lang="en-US" sz="2400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</a:t>
                      </a:r>
                      <a:r>
                        <a:rPr lang="en-US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≠</a:t>
                      </a:r>
                      <a:r>
                        <a:rPr lang="en-US" sz="2400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</a:t>
                      </a:r>
                      <a:r>
                        <a:rPr lang="el-GR" sz="2400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β</a:t>
                      </a:r>
                      <a:r>
                        <a:rPr lang="en-US" sz="2400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</a:t>
                      </a:r>
                      <a:r>
                        <a:rPr lang="en-US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≠</a:t>
                      </a:r>
                      <a:r>
                        <a:rPr lang="en-US" sz="2400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</a:t>
                      </a:r>
                      <a:r>
                        <a:rPr lang="el-GR" sz="2400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γ</a:t>
                      </a:r>
                      <a:r>
                        <a:rPr lang="en-US" sz="2400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</a:t>
                      </a:r>
                      <a:r>
                        <a:rPr lang="en-US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≠</a:t>
                      </a:r>
                      <a:r>
                        <a:rPr lang="en-US" sz="2400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90°</a:t>
                      </a:r>
                      <a:endParaRPr lang="en-US" sz="2400" kern="12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CuSO</a:t>
                      </a:r>
                      <a:r>
                        <a:rPr lang="en-US" sz="2400" kern="1200" baseline="-250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4</a:t>
                      </a:r>
                      <a:r>
                        <a:rPr lang="en-US" sz="2400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, K</a:t>
                      </a:r>
                      <a:r>
                        <a:rPr lang="en-US" sz="2400" kern="1200" baseline="-250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2</a:t>
                      </a:r>
                      <a:r>
                        <a:rPr lang="en-US" sz="2400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Cr</a:t>
                      </a:r>
                      <a:r>
                        <a:rPr lang="en-US" sz="2400" kern="1200" baseline="-250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2</a:t>
                      </a:r>
                      <a:r>
                        <a:rPr lang="en-US" sz="2400" kern="1200" baseline="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O</a:t>
                      </a:r>
                      <a:r>
                        <a:rPr lang="en-US" sz="2400" kern="1200" baseline="-250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7</a:t>
                      </a:r>
                      <a:endParaRPr lang="en-US" sz="2400" kern="12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756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12" y="228600"/>
            <a:ext cx="9988033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92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5612" y="80457"/>
            <a:ext cx="11277600" cy="130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i="1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The Bravais lattice are the distinct lattice types which when repeated can fill the whole space. </a:t>
            </a:r>
            <a:endParaRPr lang="en-IN" sz="2800" i="1" dirty="0">
              <a:solidFill>
                <a:srgbClr val="7030A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63"/>
          <a:stretch/>
        </p:blipFill>
        <p:spPr>
          <a:xfrm>
            <a:off x="455612" y="1571612"/>
            <a:ext cx="5353048" cy="51731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91"/>
          <a:stretch/>
        </p:blipFill>
        <p:spPr>
          <a:xfrm>
            <a:off x="5951536" y="1571612"/>
            <a:ext cx="5857916" cy="51731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22710" y="1000108"/>
            <a:ext cx="403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14 Bravais Lattices</a:t>
            </a:r>
            <a:endParaRPr lang="en-US" sz="1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60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230758"/>
              </p:ext>
            </p:extLst>
          </p:nvPr>
        </p:nvGraphicFramePr>
        <p:xfrm>
          <a:off x="379412" y="838200"/>
          <a:ext cx="11353800" cy="5608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8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7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84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90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dirty="0">
                          <a:solidFill>
                            <a:srgbClr val="008000"/>
                          </a:solidFill>
                        </a:rPr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dirty="0">
                          <a:solidFill>
                            <a:srgbClr val="008000"/>
                          </a:solidFill>
                        </a:rPr>
                        <a:t>  Axis length and Angles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dirty="0">
                          <a:solidFill>
                            <a:srgbClr val="008000"/>
                          </a:solidFill>
                        </a:rPr>
                        <a:t>Bravais Lattice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dirty="0">
                          <a:solidFill>
                            <a:srgbClr val="008000"/>
                          </a:solidFill>
                        </a:rPr>
                        <a:t>Symbol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218987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2000" b="1" kern="12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Cubic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2000" b="1" kern="12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a</a:t>
                      </a:r>
                      <a:r>
                        <a:rPr lang="en-US" sz="2000" b="1" kern="1200" baseline="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= b = c, </a:t>
                      </a:r>
                      <a:r>
                        <a:rPr lang="el-GR" sz="2000" b="1" kern="1200" baseline="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α</a:t>
                      </a:r>
                      <a:r>
                        <a:rPr lang="en-US" sz="2000" b="1" kern="1200" baseline="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= </a:t>
                      </a:r>
                      <a:r>
                        <a:rPr lang="el-GR" sz="2000" b="1" kern="1200" baseline="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β</a:t>
                      </a:r>
                      <a:r>
                        <a:rPr lang="en-US" sz="2000" b="1" kern="1200" baseline="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= </a:t>
                      </a:r>
                      <a:r>
                        <a:rPr lang="el-GR" sz="2000" b="1" kern="1200" baseline="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γ</a:t>
                      </a:r>
                      <a:r>
                        <a:rPr lang="en-US" sz="2000" b="1" kern="1200" baseline="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= 90°</a:t>
                      </a:r>
                      <a:endParaRPr lang="en-US" sz="2000" b="1" kern="1200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2000" b="1" kern="12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Simple</a:t>
                      </a:r>
                    </a:p>
                    <a:p>
                      <a:pPr marL="0" algn="ctr" defTabSz="1218987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2000" b="1" kern="12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Body</a:t>
                      </a:r>
                      <a:r>
                        <a:rPr lang="en-US" sz="2000" b="1" kern="1200" baseline="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centered</a:t>
                      </a:r>
                      <a:endParaRPr lang="en-US" sz="2000" b="1" kern="1200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  <a:p>
                      <a:pPr marL="0" algn="ctr" defTabSz="1218987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2000" b="1" kern="12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Face</a:t>
                      </a:r>
                      <a:r>
                        <a:rPr lang="en-US" sz="2000" b="1" kern="1200" baseline="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centered</a:t>
                      </a:r>
                      <a:endParaRPr lang="en-US" sz="2000" b="1" kern="1200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2000" b="1" kern="12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P</a:t>
                      </a:r>
                    </a:p>
                    <a:p>
                      <a:pPr marL="0" algn="ctr" defTabSz="1218987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2000" b="1" kern="12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I</a:t>
                      </a:r>
                    </a:p>
                    <a:p>
                      <a:pPr marL="0" algn="ctr" defTabSz="1218987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2000" b="1" kern="12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218987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2000" b="1" kern="12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Tetragonal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a</a:t>
                      </a:r>
                      <a:r>
                        <a:rPr lang="en-US" sz="2000" b="1" kern="1200" baseline="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= b </a:t>
                      </a:r>
                      <a:r>
                        <a:rPr lang="en-US" sz="2000" b="1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≠</a:t>
                      </a:r>
                      <a:r>
                        <a:rPr lang="en-US" sz="2000" b="1" kern="1200" baseline="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c, </a:t>
                      </a:r>
                      <a:r>
                        <a:rPr lang="el-GR" sz="2000" b="1" kern="1200" baseline="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α</a:t>
                      </a:r>
                      <a:r>
                        <a:rPr lang="en-US" sz="2000" b="1" kern="1200" baseline="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= </a:t>
                      </a:r>
                      <a:r>
                        <a:rPr lang="el-GR" sz="2000" b="1" kern="1200" baseline="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β</a:t>
                      </a:r>
                      <a:r>
                        <a:rPr lang="en-US" sz="2000" b="1" kern="1200" baseline="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= </a:t>
                      </a:r>
                      <a:r>
                        <a:rPr lang="el-GR" sz="2000" b="1" kern="1200" baseline="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γ</a:t>
                      </a:r>
                      <a:r>
                        <a:rPr lang="en-US" sz="2000" b="1" kern="1200" baseline="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= 90°</a:t>
                      </a:r>
                      <a:endParaRPr lang="en-US" sz="2000" b="1" kern="1200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2000" b="1" kern="12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Simple</a:t>
                      </a:r>
                    </a:p>
                    <a:p>
                      <a:pPr marL="0" algn="ctr" defTabSz="1218987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2000" b="1" kern="12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Body</a:t>
                      </a:r>
                      <a:r>
                        <a:rPr lang="en-US" sz="2000" b="1" kern="1200" baseline="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centered</a:t>
                      </a:r>
                      <a:endParaRPr lang="en-US" sz="2000" b="1" kern="1200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2000" b="1" kern="12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P</a:t>
                      </a:r>
                    </a:p>
                    <a:p>
                      <a:pPr marL="0" algn="ctr" defTabSz="1218987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2000" b="1" kern="12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algn="l" defTabSz="1218987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2000" b="1" kern="12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Orthorhombic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a</a:t>
                      </a:r>
                      <a:r>
                        <a:rPr lang="en-US" sz="2000" b="1" kern="1200" baseline="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</a:t>
                      </a:r>
                      <a:r>
                        <a:rPr lang="en-US" sz="2000" b="1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≠</a:t>
                      </a:r>
                      <a:r>
                        <a:rPr lang="en-US" sz="2000" b="1" kern="1200" baseline="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 b </a:t>
                      </a:r>
                      <a:r>
                        <a:rPr lang="en-US" sz="2000" b="1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≠</a:t>
                      </a:r>
                      <a:r>
                        <a:rPr lang="en-US" sz="2000" b="1" kern="1200" baseline="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 c, </a:t>
                      </a:r>
                      <a:r>
                        <a:rPr lang="el-GR" sz="2000" b="1" kern="1200" baseline="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α</a:t>
                      </a:r>
                      <a:r>
                        <a:rPr lang="en-US" sz="2000" b="1" kern="1200" baseline="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= </a:t>
                      </a:r>
                      <a:r>
                        <a:rPr lang="el-GR" sz="2000" b="1" kern="1200" baseline="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β</a:t>
                      </a:r>
                      <a:r>
                        <a:rPr lang="en-US" sz="2000" b="1" kern="1200" baseline="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= </a:t>
                      </a:r>
                      <a:r>
                        <a:rPr lang="el-GR" sz="2000" b="1" kern="1200" baseline="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γ</a:t>
                      </a:r>
                      <a:r>
                        <a:rPr lang="en-US" sz="2000" b="1" kern="1200" baseline="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= 90°</a:t>
                      </a:r>
                      <a:endParaRPr lang="en-US" sz="2000" b="1" kern="1200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2000" b="1" kern="12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Simple</a:t>
                      </a:r>
                    </a:p>
                    <a:p>
                      <a:pPr marL="0" algn="ctr" defTabSz="1218987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2000" b="1" kern="12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Body</a:t>
                      </a:r>
                      <a:r>
                        <a:rPr lang="en-US" sz="2000" b="1" kern="1200" baseline="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centered</a:t>
                      </a:r>
                      <a:endParaRPr lang="en-US" sz="2000" b="1" kern="1200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  <a:p>
                      <a:pPr marL="0" algn="ctr" defTabSz="1218987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2000" b="1" kern="12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Face</a:t>
                      </a:r>
                      <a:r>
                        <a:rPr lang="en-US" sz="2000" b="1" kern="1200" baseline="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centered</a:t>
                      </a:r>
                      <a:endParaRPr lang="en-US" sz="2000" b="1" kern="1200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End centered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P</a:t>
                      </a:r>
                    </a:p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I</a:t>
                      </a:r>
                    </a:p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F</a:t>
                      </a:r>
                    </a:p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218987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2000" b="1" kern="12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Rhombohedral  (or Trigonal)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a</a:t>
                      </a:r>
                      <a:r>
                        <a:rPr lang="en-US" sz="2000" b="1" kern="1200" baseline="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= b = c, </a:t>
                      </a:r>
                      <a:r>
                        <a:rPr lang="el-GR" sz="2000" b="1" kern="1200" baseline="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α</a:t>
                      </a:r>
                      <a:r>
                        <a:rPr lang="en-US" sz="2000" b="1" kern="1200" baseline="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= </a:t>
                      </a:r>
                      <a:r>
                        <a:rPr lang="el-GR" sz="2000" b="1" kern="1200" baseline="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β</a:t>
                      </a:r>
                      <a:r>
                        <a:rPr lang="en-US" sz="2000" b="1" kern="1200" baseline="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= </a:t>
                      </a:r>
                      <a:r>
                        <a:rPr lang="el-GR" sz="2000" b="1" kern="1200" baseline="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γ</a:t>
                      </a:r>
                      <a:r>
                        <a:rPr lang="en-US" sz="2000" b="1" kern="1200" baseline="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</a:t>
                      </a:r>
                      <a:r>
                        <a:rPr lang="en-US" sz="2000" b="1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≠</a:t>
                      </a:r>
                      <a:r>
                        <a:rPr lang="en-US" sz="2000" b="1" kern="1200" baseline="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90°</a:t>
                      </a:r>
                      <a:endParaRPr lang="en-US" sz="2000" b="1" kern="1200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218987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2000" b="1" kern="12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Hexagonal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a</a:t>
                      </a:r>
                      <a:r>
                        <a:rPr lang="en-US" sz="2000" b="1" kern="1200" baseline="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= b </a:t>
                      </a:r>
                      <a:r>
                        <a:rPr lang="en-US" sz="2000" b="1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≠</a:t>
                      </a:r>
                      <a:r>
                        <a:rPr lang="en-US" sz="2000" b="1" kern="1200" baseline="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c, </a:t>
                      </a:r>
                      <a:r>
                        <a:rPr lang="el-GR" sz="2000" b="1" kern="1200" baseline="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α</a:t>
                      </a:r>
                      <a:r>
                        <a:rPr lang="en-US" sz="2000" b="1" kern="1200" baseline="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= </a:t>
                      </a:r>
                      <a:r>
                        <a:rPr lang="el-GR" sz="2000" b="1" kern="1200" baseline="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β</a:t>
                      </a:r>
                      <a:r>
                        <a:rPr lang="en-US" sz="2000" b="1" kern="1200" baseline="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= 90° and </a:t>
                      </a:r>
                      <a:r>
                        <a:rPr lang="el-GR" sz="2000" b="1" kern="1200" baseline="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γ</a:t>
                      </a:r>
                      <a:r>
                        <a:rPr lang="en-US" sz="2000" b="1" kern="1200" baseline="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= 120°</a:t>
                      </a:r>
                      <a:endParaRPr lang="en-US" sz="2000" b="1" kern="1200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218987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2000" b="1" kern="12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Monoclinic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a</a:t>
                      </a:r>
                      <a:r>
                        <a:rPr lang="en-US" sz="2000" b="1" kern="1200" baseline="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= b </a:t>
                      </a:r>
                      <a:r>
                        <a:rPr lang="en-US" sz="2000" b="1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≠</a:t>
                      </a:r>
                      <a:r>
                        <a:rPr lang="en-US" sz="2000" b="1" kern="1200" baseline="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c, </a:t>
                      </a:r>
                      <a:r>
                        <a:rPr lang="el-GR" sz="2000" b="1" kern="1200" baseline="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α</a:t>
                      </a:r>
                      <a:r>
                        <a:rPr lang="en-US" sz="2000" b="1" kern="1200" baseline="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= </a:t>
                      </a:r>
                      <a:r>
                        <a:rPr lang="el-GR" sz="2000" b="1" kern="1200" baseline="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γ</a:t>
                      </a:r>
                      <a:r>
                        <a:rPr lang="en-US" sz="2000" b="1" kern="1200" baseline="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= 90° </a:t>
                      </a:r>
                      <a:r>
                        <a:rPr lang="en-US" sz="2000" b="1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≠ </a:t>
                      </a:r>
                      <a:r>
                        <a:rPr lang="el-GR" sz="2000" b="1" kern="1200" baseline="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β</a:t>
                      </a:r>
                      <a:endParaRPr lang="en-US" sz="2000" b="1" kern="1200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2000" b="1" kern="12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Simple</a:t>
                      </a:r>
                    </a:p>
                    <a:p>
                      <a:pPr marL="0" algn="ctr" defTabSz="1218987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2000" b="1" kern="12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End </a:t>
                      </a:r>
                      <a:r>
                        <a:rPr lang="en-US" sz="2000" b="1" kern="1200" baseline="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centered</a:t>
                      </a:r>
                      <a:endParaRPr lang="en-US" sz="2000" b="1" kern="1200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2000" b="1" kern="12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P</a:t>
                      </a:r>
                    </a:p>
                    <a:p>
                      <a:pPr marL="0" algn="ctr" defTabSz="1218987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2000" b="1" kern="12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218987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2000" b="1" kern="1200" dirty="0" err="1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Triclnic</a:t>
                      </a:r>
                      <a:endParaRPr lang="en-US" sz="2000" b="1" kern="1200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a</a:t>
                      </a:r>
                      <a:r>
                        <a:rPr lang="en-US" sz="2000" b="1" kern="1200" baseline="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</a:t>
                      </a:r>
                      <a:r>
                        <a:rPr lang="en-US" sz="2000" b="1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≠</a:t>
                      </a:r>
                      <a:r>
                        <a:rPr lang="en-US" sz="2000" b="1" kern="1200" baseline="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 b </a:t>
                      </a:r>
                      <a:r>
                        <a:rPr lang="en-US" sz="2000" b="1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≠</a:t>
                      </a:r>
                      <a:r>
                        <a:rPr lang="en-US" sz="2000" b="1" kern="1200" baseline="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 c, </a:t>
                      </a:r>
                      <a:r>
                        <a:rPr lang="el-GR" sz="2000" b="1" kern="1200" baseline="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α</a:t>
                      </a:r>
                      <a:r>
                        <a:rPr lang="en-US" sz="2000" b="1" kern="1200" baseline="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</a:t>
                      </a:r>
                      <a:r>
                        <a:rPr lang="en-US" sz="2000" b="1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≠</a:t>
                      </a:r>
                      <a:r>
                        <a:rPr lang="en-US" sz="2000" b="1" kern="1200" baseline="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</a:t>
                      </a:r>
                      <a:r>
                        <a:rPr lang="el-GR" sz="2000" b="1" kern="1200" baseline="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β</a:t>
                      </a:r>
                      <a:r>
                        <a:rPr lang="en-US" sz="2000" b="1" kern="1200" baseline="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</a:t>
                      </a:r>
                      <a:r>
                        <a:rPr lang="en-US" sz="2000" b="1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≠</a:t>
                      </a:r>
                      <a:r>
                        <a:rPr lang="en-US" sz="2000" b="1" kern="1200" baseline="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</a:t>
                      </a:r>
                      <a:r>
                        <a:rPr lang="el-GR" sz="2000" b="1" kern="1200" baseline="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γ</a:t>
                      </a:r>
                      <a:r>
                        <a:rPr lang="en-US" sz="2000" b="1" kern="1200" baseline="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</a:t>
                      </a:r>
                      <a:r>
                        <a:rPr lang="en-US" sz="2000" b="1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≠</a:t>
                      </a:r>
                      <a:r>
                        <a:rPr lang="en-US" sz="2000" b="1" kern="1200" baseline="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 90°</a:t>
                      </a:r>
                      <a:endParaRPr lang="en-US" sz="2000" b="1" kern="1200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+mn-cs"/>
                        </a:rPr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418012" y="76200"/>
            <a:ext cx="403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Bravais Lattice</a:t>
            </a:r>
          </a:p>
        </p:txBody>
      </p:sp>
    </p:spTree>
    <p:extLst>
      <p:ext uri="{BB962C8B-B14F-4D97-AF65-F5344CB8AC3E}">
        <p14:creationId xmlns:p14="http://schemas.microsoft.com/office/powerpoint/2010/main" val="394064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0412" y="1092175"/>
            <a:ext cx="7848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>
                <a:solidFill>
                  <a:srgbClr val="008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The number of equidistant nearest neighbour atoms in crystal.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3740" y="468610"/>
            <a:ext cx="403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Coordination number</a:t>
            </a:r>
          </a:p>
          <a:p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4304102"/>
            <a:ext cx="7848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>
                <a:solidFill>
                  <a:srgbClr val="008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SC    = 1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rgbClr val="008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BCC = 2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rgbClr val="008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FCC = 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0412" y="3886200"/>
            <a:ext cx="723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Number of atoms or lattice points in unit cell</a:t>
            </a:r>
          </a:p>
          <a:p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78040" y="1654185"/>
            <a:ext cx="7848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>
                <a:solidFill>
                  <a:srgbClr val="008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SC    = 1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rgbClr val="008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BCC = 8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rgbClr val="008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FCC = 12</a:t>
            </a:r>
          </a:p>
        </p:txBody>
      </p:sp>
    </p:spTree>
    <p:extLst>
      <p:ext uri="{BB962C8B-B14F-4D97-AF65-F5344CB8AC3E}">
        <p14:creationId xmlns:p14="http://schemas.microsoft.com/office/powerpoint/2010/main" val="129415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3214" y="-71570"/>
            <a:ext cx="4865026" cy="574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8000"/>
                </a:solidFill>
              </a:rPr>
              <a:t>Types of Metals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9" t="21608" r="17397" b="13257"/>
          <a:stretch/>
        </p:blipFill>
        <p:spPr>
          <a:xfrm>
            <a:off x="64061" y="0"/>
            <a:ext cx="4506351" cy="3886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206" y="728776"/>
            <a:ext cx="2515212" cy="2852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2700"/>
            <a:ext cx="3200399" cy="2602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158" y="5334000"/>
            <a:ext cx="2066925" cy="1343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3" r="20920" b="13281"/>
          <a:stretch/>
        </p:blipFill>
        <p:spPr>
          <a:xfrm>
            <a:off x="3292472" y="4032700"/>
            <a:ext cx="3163331" cy="274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8" r="11250"/>
          <a:stretch/>
        </p:blipFill>
        <p:spPr>
          <a:xfrm>
            <a:off x="9450181" y="3204302"/>
            <a:ext cx="2705101" cy="17049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" t="15556" r="5555" b="20000"/>
          <a:stretch/>
        </p:blipFill>
        <p:spPr>
          <a:xfrm>
            <a:off x="7724917" y="3216"/>
            <a:ext cx="4266153" cy="30175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99" r="2000" b="16401"/>
          <a:stretch/>
        </p:blipFill>
        <p:spPr>
          <a:xfrm>
            <a:off x="6471421" y="3978639"/>
            <a:ext cx="3275263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3740" y="886512"/>
            <a:ext cx="106646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>
                <a:solidFill>
                  <a:srgbClr val="008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The distance between two </a:t>
            </a:r>
            <a:r>
              <a:rPr lang="en-IN" dirty="0" err="1">
                <a:solidFill>
                  <a:srgbClr val="008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centers</a:t>
            </a:r>
            <a:r>
              <a:rPr lang="en-IN" dirty="0">
                <a:solidFill>
                  <a:srgbClr val="008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of neighbouring atoms is called nearest neighbour distance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3740" y="468610"/>
            <a:ext cx="6473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Nearest neighbor distance</a:t>
            </a:r>
          </a:p>
          <a:p>
            <a:endParaRPr lang="en-US" sz="16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63740" y="2895600"/>
                <a:ext cx="10664672" cy="35922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IN" dirty="0">
                    <a:solidFill>
                      <a:srgbClr val="008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For Simple cubic,                   </a:t>
                </a:r>
                <a14:m>
                  <m:oMath xmlns:m="http://schemas.openxmlformats.org/officeDocument/2006/math">
                    <m:r>
                      <a:rPr lang="en-IN" i="1" dirty="0">
                        <a:solidFill>
                          <a:srgbClr val="008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𝑟</m:t>
                    </m:r>
                    <m:r>
                      <a:rPr lang="en-IN" i="1" dirty="0">
                        <a:solidFill>
                          <a:srgbClr val="008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= </m:t>
                    </m:r>
                    <m:f>
                      <m:fPr>
                        <m:ctrlPr>
                          <a:rPr lang="en-IN" i="1" dirty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dirty="0">
                  <a:solidFill>
                    <a:srgbClr val="008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IN" dirty="0">
                    <a:solidFill>
                      <a:srgbClr val="008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For Body centered cubic,    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 </m:t>
                    </m:r>
                    <m:r>
                      <a:rPr lang="en-IN" i="1" dirty="0">
                        <a:solidFill>
                          <a:srgbClr val="008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𝑟</m:t>
                    </m:r>
                    <m:r>
                      <a:rPr lang="en-IN" i="1" dirty="0">
                        <a:solidFill>
                          <a:srgbClr val="008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= </m:t>
                    </m:r>
                    <m:f>
                      <m:fPr>
                        <m:ctrlPr>
                          <a:rPr lang="en-IN" i="1" dirty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IN" i="1" dirty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 dirty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  <m:r>
                          <a:rPr lang="en-US" i="1" dirty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dirty="0">
                  <a:solidFill>
                    <a:srgbClr val="008000"/>
                  </a:solidFill>
                  <a:latin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IN" dirty="0">
                  <a:solidFill>
                    <a:srgbClr val="008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IN" dirty="0">
                    <a:solidFill>
                      <a:srgbClr val="008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For Face centered cubic,         </a:t>
                </a:r>
                <a14:m>
                  <m:oMath xmlns:m="http://schemas.openxmlformats.org/officeDocument/2006/math">
                    <m:r>
                      <a:rPr lang="en-IN" i="1" dirty="0">
                        <a:solidFill>
                          <a:srgbClr val="008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𝑟</m:t>
                    </m:r>
                    <m:r>
                      <a:rPr lang="en-IN" i="1" dirty="0">
                        <a:solidFill>
                          <a:srgbClr val="008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= </m:t>
                    </m:r>
                    <m:f>
                      <m:fPr>
                        <m:ctrlPr>
                          <a:rPr lang="en-IN" i="1" dirty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IN" i="1" dirty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 dirty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IN" dirty="0">
                  <a:solidFill>
                    <a:srgbClr val="008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IN" dirty="0">
                  <a:solidFill>
                    <a:srgbClr val="008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40" y="2895600"/>
                <a:ext cx="10664672" cy="3592202"/>
              </a:xfrm>
              <a:prstGeom prst="rect">
                <a:avLst/>
              </a:prstGeom>
              <a:blipFill rotWithShape="0">
                <a:blip r:embed="rId2"/>
                <a:stretch>
                  <a:fillRect l="-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892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894012" y="152400"/>
            <a:ext cx="716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Primitive unit cell or simple cubic </a:t>
            </a:r>
          </a:p>
          <a:p>
            <a:endParaRPr lang="en-US" sz="1600" b="1" dirty="0">
              <a:solidFill>
                <a:srgbClr val="C00000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2096590" y="762000"/>
            <a:ext cx="6482502" cy="5866908"/>
            <a:chOff x="2096590" y="762000"/>
            <a:chExt cx="6482502" cy="5866908"/>
          </a:xfrm>
        </p:grpSpPr>
        <p:grpSp>
          <p:nvGrpSpPr>
            <p:cNvPr id="28" name="Group 27"/>
            <p:cNvGrpSpPr/>
            <p:nvPr/>
          </p:nvGrpSpPr>
          <p:grpSpPr>
            <a:xfrm>
              <a:off x="2096590" y="762000"/>
              <a:ext cx="6482502" cy="5866908"/>
              <a:chOff x="2096590" y="762000"/>
              <a:chExt cx="6482502" cy="5866908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281" t="26041" b="23177"/>
              <a:stretch/>
            </p:blipFill>
            <p:spPr>
              <a:xfrm>
                <a:off x="2360612" y="762000"/>
                <a:ext cx="6218480" cy="5852160"/>
              </a:xfrm>
              <a:prstGeom prst="rect">
                <a:avLst/>
              </a:prstGeom>
            </p:spPr>
          </p:pic>
          <p:cxnSp>
            <p:nvCxnSpPr>
              <p:cNvPr id="12" name="Straight Arrow Connector 11"/>
              <p:cNvCxnSpPr/>
              <p:nvPr/>
            </p:nvCxnSpPr>
            <p:spPr>
              <a:xfrm>
                <a:off x="2874514" y="6096000"/>
                <a:ext cx="3291840" cy="0"/>
              </a:xfrm>
              <a:prstGeom prst="straightConnector1">
                <a:avLst/>
              </a:prstGeom>
              <a:ln w="5715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177534" y="5921022"/>
                <a:ext cx="6858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FF0000"/>
                    </a:solidFill>
                  </a:rPr>
                  <a:t>a</a:t>
                </a:r>
              </a:p>
            </p:txBody>
          </p:sp>
          <p:cxnSp>
            <p:nvCxnSpPr>
              <p:cNvPr id="15" name="Straight Arrow Connector 14"/>
              <p:cNvCxnSpPr/>
              <p:nvPr/>
            </p:nvCxnSpPr>
            <p:spPr>
              <a:xfrm flipV="1">
                <a:off x="6143967" y="4191000"/>
                <a:ext cx="22387" cy="1551018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 flipV="1">
                <a:off x="6165862" y="2625213"/>
                <a:ext cx="22387" cy="1551018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5637212" y="4351209"/>
                <a:ext cx="685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b="1" dirty="0">
                    <a:solidFill>
                      <a:srgbClr val="0133C5"/>
                    </a:solidFill>
                  </a:rPr>
                  <a:t>r</a:t>
                </a:r>
              </a:p>
            </p:txBody>
          </p:sp>
          <p:cxnSp>
            <p:nvCxnSpPr>
              <p:cNvPr id="25" name="Straight Arrow Connector 24"/>
              <p:cNvCxnSpPr/>
              <p:nvPr/>
            </p:nvCxnSpPr>
            <p:spPr>
              <a:xfrm flipV="1">
                <a:off x="2594703" y="2501902"/>
                <a:ext cx="45720" cy="3383280"/>
              </a:xfrm>
              <a:prstGeom prst="straightConnector1">
                <a:avLst/>
              </a:prstGeom>
              <a:ln w="5715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2096590" y="3688080"/>
                <a:ext cx="6858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FF0000"/>
                    </a:solidFill>
                  </a:rPr>
                  <a:t>a</a:t>
                </a: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5562313" y="2809642"/>
              <a:ext cx="685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dirty="0">
                  <a:solidFill>
                    <a:srgbClr val="0133C5"/>
                  </a:solidFill>
                </a:rPr>
                <a:t>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537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" t="23626" r="57692" b="6044"/>
          <a:stretch/>
        </p:blipFill>
        <p:spPr>
          <a:xfrm>
            <a:off x="5332412" y="975360"/>
            <a:ext cx="4876800" cy="5486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0" t="23077" r="25000"/>
          <a:stretch/>
        </p:blipFill>
        <p:spPr>
          <a:xfrm>
            <a:off x="1065212" y="152400"/>
            <a:ext cx="3028485" cy="63093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94412" y="304800"/>
            <a:ext cx="34243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Body centered cubic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25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760412" y="990600"/>
            <a:ext cx="10709037" cy="5120640"/>
            <a:chOff x="989012" y="685800"/>
            <a:chExt cx="10709037" cy="51206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591" r="43379"/>
            <a:stretch/>
          </p:blipFill>
          <p:spPr>
            <a:xfrm>
              <a:off x="989012" y="685800"/>
              <a:ext cx="10709037" cy="5120640"/>
            </a:xfrm>
            <a:prstGeom prst="rect">
              <a:avLst/>
            </a:prstGeom>
          </p:spPr>
        </p:pic>
        <p:cxnSp>
          <p:nvCxnSpPr>
            <p:cNvPr id="3" name="Straight Arrow Connector 2"/>
            <p:cNvCxnSpPr/>
            <p:nvPr/>
          </p:nvCxnSpPr>
          <p:spPr>
            <a:xfrm flipV="1">
              <a:off x="1065212" y="2209800"/>
              <a:ext cx="3352800" cy="335280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/>
            <p:cNvCxnSpPr/>
            <p:nvPr/>
          </p:nvCxnSpPr>
          <p:spPr>
            <a:xfrm>
              <a:off x="1065212" y="5574417"/>
              <a:ext cx="3352800" cy="0"/>
            </a:xfrm>
            <a:prstGeom prst="straightConnector1">
              <a:avLst/>
            </a:prstGeom>
            <a:ln w="57150">
              <a:solidFill>
                <a:srgbClr val="00206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2589212" y="4866531"/>
              <a:ext cx="685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rgbClr val="FF0000"/>
                  </a:solidFill>
                </a:rPr>
                <a:t>a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418012" y="2209800"/>
              <a:ext cx="0" cy="3352800"/>
            </a:xfrm>
            <a:prstGeom prst="straightConnector1">
              <a:avLst/>
            </a:prstGeom>
            <a:ln w="57150">
              <a:solidFill>
                <a:srgbClr val="00206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494212" y="3246120"/>
              <a:ext cx="685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rgbClr val="FF0000"/>
                  </a:solidFill>
                </a:rPr>
                <a:t>a</a:t>
              </a:r>
            </a:p>
          </p:txBody>
        </p:sp>
      </p:grpSp>
      <p:sp>
        <p:nvSpPr>
          <p:cNvPr id="12" name="Rectangle 11"/>
          <p:cNvSpPr/>
          <p:nvPr/>
        </p:nvSpPr>
        <p:spPr>
          <a:xfrm>
            <a:off x="4915644" y="304800"/>
            <a:ext cx="34131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Face centered cubic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328758" y="838200"/>
                <a:ext cx="2590800" cy="794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FF0000"/>
                    </a:solidFill>
                  </a:rPr>
                  <a:t>4r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rad>
                  </m:oMath>
                </a14:m>
                <a:r>
                  <a:rPr lang="en-US" sz="4000" b="1" dirty="0">
                    <a:solidFill>
                      <a:srgbClr val="FF0000"/>
                    </a:solidFill>
                  </a:rPr>
                  <a:t>a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758" y="838200"/>
                <a:ext cx="2590800" cy="794448"/>
              </a:xfrm>
              <a:prstGeom prst="rect">
                <a:avLst/>
              </a:prstGeom>
              <a:blipFill rotWithShape="0">
                <a:blip r:embed="rId3"/>
                <a:stretch>
                  <a:fillRect l="-8235" t="-6923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47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912812" y="838200"/>
                <a:ext cx="7848600" cy="12426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𝐴𝑡𝑜𝑚𝑖𝑐</m:t>
                      </m:r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𝑝𝑎𝑐𝑘𝑖𝑛𝑔</m:t>
                      </m:r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𝑓𝑎𝑐𝑡𝑜𝑟</m:t>
                      </m:r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𝑉𝑜𝑙𝑢𝑚𝑒</m:t>
                          </m:r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𝑎𝑡𝑜𝑚𝑠</m:t>
                          </m:r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𝑢𝑛𝑖𝑡</m:t>
                          </m:r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𝑐𝑒𝑙𝑙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𝑉𝑜𝑙𝑢𝑚𝑒</m:t>
                          </m:r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𝑢𝑛𝑖𝑡</m:t>
                          </m:r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𝑐𝑒𝑙𝑙</m:t>
                          </m:r>
                        </m:den>
                      </m:f>
                    </m:oMath>
                  </m:oMathPara>
                </a14:m>
                <a:endParaRPr lang="en-IN" dirty="0">
                  <a:solidFill>
                    <a:srgbClr val="008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812" y="838200"/>
                <a:ext cx="7848600" cy="124264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98512" y="398876"/>
            <a:ext cx="403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Atomic packing factor</a:t>
            </a:r>
          </a:p>
          <a:p>
            <a:endParaRPr lang="en-US" sz="16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31812" y="2819400"/>
                <a:ext cx="3657600" cy="217040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𝑆𝐶</m:t>
                      </m:r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dirty="0">
                  <a:solidFill>
                    <a:srgbClr val="008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IN" dirty="0">
                    <a:solidFill>
                      <a:srgbClr val="008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        where </a:t>
                </a:r>
                <a14:m>
                  <m:oMath xmlns:m="http://schemas.openxmlformats.org/officeDocument/2006/math">
                    <m:r>
                      <a:rPr lang="en-IN" i="1" dirty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𝑟</m:t>
                    </m:r>
                    <m:r>
                      <a:rPr lang="en-IN" i="1" dirty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= </m:t>
                    </m:r>
                    <m:f>
                      <m:fPr>
                        <m:ctrlPr>
                          <a:rPr lang="en-IN" i="1" dirty="0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dirty="0">
                  <a:solidFill>
                    <a:srgbClr val="008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12" y="2819400"/>
                <a:ext cx="3657600" cy="2170402"/>
              </a:xfrm>
              <a:prstGeom prst="rect">
                <a:avLst/>
              </a:prstGeom>
              <a:blipFill rotWithShape="0">
                <a:blip r:embed="rId3"/>
                <a:stretch>
                  <a:fillRect b="-111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418012" y="2753901"/>
                <a:ext cx="3657600" cy="2301399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𝐵𝐶𝐶</m:t>
                      </m:r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dirty="0">
                  <a:solidFill>
                    <a:srgbClr val="008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IN" dirty="0">
                    <a:solidFill>
                      <a:srgbClr val="008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        where </a:t>
                </a:r>
                <a14:m>
                  <m:oMath xmlns:m="http://schemas.openxmlformats.org/officeDocument/2006/math">
                    <m:r>
                      <a:rPr lang="en-IN" i="1" dirty="0">
                        <a:solidFill>
                          <a:srgbClr val="008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𝑟</m:t>
                    </m:r>
                    <m:r>
                      <a:rPr lang="en-IN" i="1" dirty="0">
                        <a:solidFill>
                          <a:srgbClr val="008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= </m:t>
                    </m:r>
                    <m:f>
                      <m:fPr>
                        <m:ctrlPr>
                          <a:rPr lang="en-IN" i="1" dirty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IN" i="1" dirty="0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dirty="0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  <m:r>
                          <a:rPr lang="en-US" i="1" dirty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IN" dirty="0">
                  <a:solidFill>
                    <a:srgbClr val="008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012" y="2753901"/>
                <a:ext cx="3657600" cy="2301399"/>
              </a:xfrm>
              <a:prstGeom prst="rect">
                <a:avLst/>
              </a:prstGeom>
              <a:blipFill rotWithShape="0">
                <a:blip r:embed="rId4"/>
                <a:stretch>
                  <a:fillRect b="-1583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295250" y="2688403"/>
                <a:ext cx="3657600" cy="2231893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𝐹𝐶𝐶</m:t>
                      </m:r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dirty="0">
                  <a:solidFill>
                    <a:srgbClr val="008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IN" dirty="0">
                    <a:solidFill>
                      <a:srgbClr val="008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        where </a:t>
                </a:r>
                <a14:m>
                  <m:oMath xmlns:m="http://schemas.openxmlformats.org/officeDocument/2006/math">
                    <m:r>
                      <a:rPr lang="en-IN" i="1" dirty="0">
                        <a:solidFill>
                          <a:srgbClr val="008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𝑟</m:t>
                    </m:r>
                    <m:r>
                      <a:rPr lang="en-IN" i="1" dirty="0">
                        <a:solidFill>
                          <a:srgbClr val="008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= </m:t>
                    </m:r>
                    <m:f>
                      <m:fPr>
                        <m:ctrlPr>
                          <a:rPr lang="en-IN" i="1" dirty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IN" i="1" dirty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dirty="0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IN" dirty="0">
                  <a:solidFill>
                    <a:srgbClr val="008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250" y="2688403"/>
                <a:ext cx="3657600" cy="223189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146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342045"/>
                  </p:ext>
                </p:extLst>
              </p:nvPr>
            </p:nvGraphicFramePr>
            <p:xfrm>
              <a:off x="684212" y="609600"/>
              <a:ext cx="10668000" cy="528567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19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05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8956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048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>
                            <a:solidFill>
                              <a:srgbClr val="008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rgbClr val="008000"/>
                              </a:solidFill>
                            </a:rPr>
                            <a:t>Simple Cubic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rgbClr val="008000"/>
                              </a:solidFill>
                            </a:rPr>
                            <a:t>Body centered cubic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rgbClr val="008000"/>
                              </a:solidFill>
                            </a:rPr>
                            <a:t>Face centered</a:t>
                          </a:r>
                          <a:r>
                            <a:rPr lang="en-US" sz="2400" b="1" baseline="0" dirty="0">
                              <a:solidFill>
                                <a:srgbClr val="008000"/>
                              </a:solidFill>
                            </a:rPr>
                            <a:t> cubic</a:t>
                          </a:r>
                          <a:endParaRPr lang="en-US" sz="2400" b="1" dirty="0">
                            <a:solidFill>
                              <a:srgbClr val="008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algn="ctr" defTabSz="1218987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2400" kern="1200" dirty="0">
                              <a:solidFill>
                                <a:srgbClr val="008000"/>
                              </a:solidFill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a:t>No. of atoms</a:t>
                          </a:r>
                          <a:r>
                            <a:rPr lang="en-US" sz="2400" kern="1200" baseline="0" dirty="0">
                              <a:solidFill>
                                <a:srgbClr val="008000"/>
                              </a:solidFill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a:t> or lattice points per unit cell</a:t>
                          </a:r>
                          <a:endParaRPr lang="en-US" sz="2400" kern="1200" dirty="0">
                            <a:solidFill>
                              <a:srgbClr val="008000"/>
                            </a:solidFill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1898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kern="1200" dirty="0">
                              <a:solidFill>
                                <a:srgbClr val="008000"/>
                              </a:solidFill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1218987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2400" kern="1200" dirty="0">
                              <a:solidFill>
                                <a:srgbClr val="008000"/>
                              </a:solidFill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1898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kern="1200" dirty="0">
                              <a:solidFill>
                                <a:srgbClr val="008000"/>
                              </a:solidFill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a:t>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algn="ctr" defTabSz="1218987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2400" kern="1200" dirty="0">
                              <a:solidFill>
                                <a:srgbClr val="008000"/>
                              </a:solidFill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a:t>No. of nearest</a:t>
                          </a:r>
                          <a:r>
                            <a:rPr lang="en-US" sz="2400" kern="1200" baseline="0" dirty="0">
                              <a:solidFill>
                                <a:srgbClr val="008000"/>
                              </a:solidFill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a:t> neighbors (Coordination number)</a:t>
                          </a:r>
                          <a:endParaRPr lang="en-US" sz="2400" kern="1200" dirty="0">
                            <a:solidFill>
                              <a:srgbClr val="008000"/>
                            </a:solidFill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1218987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2400" kern="1200" dirty="0">
                              <a:solidFill>
                                <a:srgbClr val="008000"/>
                              </a:solidFill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1218987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2400" kern="1200" dirty="0">
                              <a:solidFill>
                                <a:srgbClr val="008000"/>
                              </a:solidFill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1218987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2400" kern="1200" dirty="0">
                              <a:solidFill>
                                <a:srgbClr val="008000"/>
                              </a:solidFill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a:t>12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algn="ctr" defTabSz="1218987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2400" kern="1200" dirty="0">
                              <a:solidFill>
                                <a:srgbClr val="008000"/>
                              </a:solidFill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a:t>Nearest</a:t>
                          </a:r>
                          <a:r>
                            <a:rPr lang="en-US" sz="2400" kern="1200" baseline="0" dirty="0">
                              <a:solidFill>
                                <a:srgbClr val="008000"/>
                              </a:solidFill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a:t> neighbor distance</a:t>
                          </a:r>
                          <a:endParaRPr lang="en-US" sz="2400" kern="1200" dirty="0">
                            <a:solidFill>
                              <a:srgbClr val="008000"/>
                            </a:solidFill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1898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kern="1200" dirty="0">
                              <a:solidFill>
                                <a:srgbClr val="008000"/>
                              </a:solidFill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a:t>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1218987" rtl="0" eaLnBrk="1" latinLnBrk="0" hangingPunct="1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i="1" kern="1200" smtClean="0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sz="2400" i="1" kern="1200" smtClean="0">
                                            <a:solidFill>
                                              <a:srgbClr val="008000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2400" b="0" i="1" kern="1200" smtClean="0">
                                            <a:solidFill>
                                              <a:srgbClr val="008000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  <m:r>
                                      <a:rPr lang="en-US" sz="2400" b="0" i="1" kern="1200" smtClean="0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en-US" sz="2400" b="0" i="1" kern="1200" smtClean="0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400" kern="1200" dirty="0">
                            <a:solidFill>
                              <a:srgbClr val="008000"/>
                            </a:solidFill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1218987" rtl="0" eaLnBrk="1" latinLnBrk="0" hangingPunct="1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i="1" kern="1200" smtClean="0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kern="1200" smtClean="0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𝑎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2400" i="1" kern="1200" smtClean="0">
                                            <a:solidFill>
                                              <a:srgbClr val="008000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2400" b="0" i="1" kern="1200" smtClean="0">
                                            <a:solidFill>
                                              <a:srgbClr val="008000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en-US" sz="2400" kern="1200" dirty="0">
                            <a:solidFill>
                              <a:srgbClr val="008000"/>
                            </a:solidFill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algn="ctr" defTabSz="1218987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2400" kern="1200" dirty="0">
                              <a:solidFill>
                                <a:srgbClr val="008000"/>
                              </a:solidFill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a:t>Packing</a:t>
                          </a:r>
                          <a:r>
                            <a:rPr lang="en-US" sz="2400" kern="1200" baseline="0" dirty="0">
                              <a:solidFill>
                                <a:srgbClr val="008000"/>
                              </a:solidFill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a:t> fraction</a:t>
                          </a:r>
                          <a:endParaRPr lang="en-US" sz="2400" kern="1200" dirty="0">
                            <a:solidFill>
                              <a:srgbClr val="008000"/>
                            </a:solidFill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1898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i="1" kern="1200" smtClean="0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 kern="1200" smtClean="0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sz="2400" b="0" i="1" kern="1200" smtClean="0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6</m:t>
                                    </m:r>
                                  </m:den>
                                </m:f>
                                <m:r>
                                  <a:rPr lang="en-US" sz="2400" b="0" i="1" kern="1200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  <m:t>=0.52</m:t>
                                </m:r>
                              </m:oMath>
                            </m:oMathPara>
                          </a14:m>
                          <a:endParaRPr lang="en-US" sz="2400" kern="1200" dirty="0">
                            <a:solidFill>
                              <a:srgbClr val="008000"/>
                            </a:solidFill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1898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i="1" kern="1200" dirty="0" smtClean="0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sz="2400" i="1" kern="1200" dirty="0" smtClean="0">
                                            <a:solidFill>
                                              <a:srgbClr val="008000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2400" b="0" i="1" kern="1200" dirty="0" smtClean="0">
                                            <a:solidFill>
                                              <a:srgbClr val="008000"/>
                                            </a:solidFill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  <m:r>
                                      <a:rPr lang="en-US" sz="2400" i="1" kern="1200" dirty="0" smtClean="0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sz="2400" b="0" i="1" kern="1200" dirty="0" smtClean="0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8</m:t>
                                    </m:r>
                                  </m:den>
                                </m:f>
                                <m:r>
                                  <a:rPr lang="en-US" sz="2400" b="0" i="1" kern="1200" dirty="0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  <m:t>=0.68</m:t>
                                </m:r>
                              </m:oMath>
                            </m:oMathPara>
                          </a14:m>
                          <a:endParaRPr lang="en-US" sz="2400" kern="1200" dirty="0">
                            <a:solidFill>
                              <a:srgbClr val="008000"/>
                            </a:solidFill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1898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400" i="1" kern="1200" dirty="0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sz="2400" i="1" kern="1200" dirty="0" smtClean="0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400" b="0" i="0" kern="1200" dirty="0" smtClean="0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2</m:t>
                                      </m:r>
                                    </m:e>
                                  </m:rad>
                                  <m:r>
                                    <m:rPr>
                                      <m:sty m:val="p"/>
                                    </m:rPr>
                                    <a:rPr lang="en-US" sz="2400" i="0" kern="1200" dirty="0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π</m:t>
                                  </m:r>
                                </m:num>
                                <m:den>
                                  <m:r>
                                    <a:rPr lang="en-US" sz="2400" b="0" i="0" kern="1200" dirty="0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6</m:t>
                                  </m:r>
                                </m:den>
                              </m:f>
                              <m:r>
                                <a:rPr lang="en-US" sz="2400" b="0" i="1" kern="1200" dirty="0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=0.</m:t>
                              </m:r>
                            </m:oMath>
                          </a14:m>
                          <a:r>
                            <a:rPr lang="en-US" sz="2400" kern="1200" dirty="0">
                              <a:solidFill>
                                <a:srgbClr val="008000"/>
                              </a:solidFill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a:t>74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a14="http://schemas.microsoft.com/office/drawing/2010/main" xmlns="" xmlns:p14="http://schemas.microsoft.com/office/powerpoint/2010/main" val="155342045"/>
                  </p:ext>
                </p:extLst>
              </p:nvPr>
            </p:nvGraphicFramePr>
            <p:xfrm>
              <a:off x="684212" y="609600"/>
              <a:ext cx="10668000" cy="528567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19400"/>
                    <a:gridCol w="1905000"/>
                    <a:gridCol w="2895600"/>
                    <a:gridCol w="3048000"/>
                  </a:tblGrid>
                  <a:tr h="822960"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>
                            <a:solidFill>
                              <a:srgbClr val="008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008000"/>
                              </a:solidFill>
                            </a:rPr>
                            <a:t>Simple Cubic </a:t>
                          </a:r>
                          <a:endParaRPr lang="en-US" sz="2400" b="1" dirty="0">
                            <a:solidFill>
                              <a:srgbClr val="008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008000"/>
                              </a:solidFill>
                            </a:rPr>
                            <a:t>Body centered cubic</a:t>
                          </a:r>
                          <a:endParaRPr lang="en-US" sz="2400" b="1" dirty="0">
                            <a:solidFill>
                              <a:srgbClr val="008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008000"/>
                              </a:solidFill>
                            </a:rPr>
                            <a:t>Face centered</a:t>
                          </a:r>
                          <a:r>
                            <a:rPr lang="en-US" sz="2400" b="1" baseline="0" dirty="0" smtClean="0">
                              <a:solidFill>
                                <a:srgbClr val="008000"/>
                              </a:solidFill>
                            </a:rPr>
                            <a:t> cubic</a:t>
                          </a:r>
                          <a:endParaRPr lang="en-US" sz="2400" b="1" dirty="0">
                            <a:solidFill>
                              <a:srgbClr val="00800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1188720">
                    <a:tc>
                      <a:txBody>
                        <a:bodyPr/>
                        <a:lstStyle/>
                        <a:p>
                          <a:pPr marL="0" algn="ctr" defTabSz="1218987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2400" kern="1200" dirty="0" smtClean="0">
                              <a:solidFill>
                                <a:srgbClr val="008000"/>
                              </a:solidFill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a:t>No. of atoms</a:t>
                          </a:r>
                          <a:r>
                            <a:rPr lang="en-US" sz="2400" kern="1200" baseline="0" dirty="0" smtClean="0">
                              <a:solidFill>
                                <a:srgbClr val="008000"/>
                              </a:solidFill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a:t> or lattice points per unit cell</a:t>
                          </a:r>
                          <a:endParaRPr lang="en-US" sz="2400" kern="1200" dirty="0">
                            <a:solidFill>
                              <a:srgbClr val="008000"/>
                            </a:solidFill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1898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kern="1200" dirty="0" smtClean="0">
                              <a:solidFill>
                                <a:srgbClr val="008000"/>
                              </a:solidFill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a:t>1</a:t>
                          </a:r>
                          <a:endParaRPr lang="en-US" sz="2400" kern="1200" dirty="0">
                            <a:solidFill>
                              <a:srgbClr val="008000"/>
                            </a:solidFill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1218987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2400" kern="1200" dirty="0" smtClean="0">
                              <a:solidFill>
                                <a:srgbClr val="008000"/>
                              </a:solidFill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a:t>2</a:t>
                          </a:r>
                          <a:endParaRPr lang="en-US" sz="2400" kern="1200" dirty="0">
                            <a:solidFill>
                              <a:srgbClr val="008000"/>
                            </a:solidFill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1898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kern="1200" dirty="0" smtClean="0">
                              <a:solidFill>
                                <a:srgbClr val="008000"/>
                              </a:solidFill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a:t>4</a:t>
                          </a:r>
                          <a:endParaRPr lang="en-US" sz="2400" kern="1200" dirty="0">
                            <a:solidFill>
                              <a:srgbClr val="008000"/>
                            </a:solidFill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</a:tr>
                  <a:tr h="1554480">
                    <a:tc>
                      <a:txBody>
                        <a:bodyPr/>
                        <a:lstStyle/>
                        <a:p>
                          <a:pPr marL="0" algn="ctr" defTabSz="1218987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2400" kern="1200" dirty="0" smtClean="0">
                              <a:solidFill>
                                <a:srgbClr val="008000"/>
                              </a:solidFill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a:t>No. of nearest</a:t>
                          </a:r>
                          <a:r>
                            <a:rPr lang="en-US" sz="2400" kern="1200" baseline="0" dirty="0" smtClean="0">
                              <a:solidFill>
                                <a:srgbClr val="008000"/>
                              </a:solidFill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a:t> neighbors (Coordination number)</a:t>
                          </a:r>
                          <a:endParaRPr lang="en-US" sz="2400" kern="1200" dirty="0">
                            <a:solidFill>
                              <a:srgbClr val="008000"/>
                            </a:solidFill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1218987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2400" kern="1200" dirty="0" smtClean="0">
                              <a:solidFill>
                                <a:srgbClr val="008000"/>
                              </a:solidFill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a:t>6</a:t>
                          </a:r>
                          <a:endParaRPr lang="en-US" sz="2400" kern="1200" dirty="0">
                            <a:solidFill>
                              <a:srgbClr val="008000"/>
                            </a:solidFill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1218987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2400" kern="1200" dirty="0" smtClean="0">
                              <a:solidFill>
                                <a:srgbClr val="008000"/>
                              </a:solidFill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a:t>8</a:t>
                          </a:r>
                          <a:endParaRPr lang="en-US" sz="2400" kern="1200" dirty="0">
                            <a:solidFill>
                              <a:srgbClr val="008000"/>
                            </a:solidFill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1218987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2400" kern="1200" dirty="0" smtClean="0">
                              <a:solidFill>
                                <a:srgbClr val="008000"/>
                              </a:solidFill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a:t>12</a:t>
                          </a:r>
                          <a:endParaRPr lang="en-US" sz="2400" kern="1200" dirty="0">
                            <a:solidFill>
                              <a:srgbClr val="008000"/>
                            </a:solidFill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</a:tr>
                  <a:tr h="858584">
                    <a:tc>
                      <a:txBody>
                        <a:bodyPr/>
                        <a:lstStyle/>
                        <a:p>
                          <a:pPr marL="0" algn="ctr" defTabSz="1218987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2400" kern="1200" dirty="0" smtClean="0">
                              <a:solidFill>
                                <a:srgbClr val="008000"/>
                              </a:solidFill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a:t>Nearest</a:t>
                          </a:r>
                          <a:r>
                            <a:rPr lang="en-US" sz="2400" kern="1200" baseline="0" dirty="0" smtClean="0">
                              <a:solidFill>
                                <a:srgbClr val="008000"/>
                              </a:solidFill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a:t> neighbor distance</a:t>
                          </a:r>
                          <a:endParaRPr lang="en-US" sz="2400" kern="1200" dirty="0">
                            <a:solidFill>
                              <a:srgbClr val="008000"/>
                            </a:solidFill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1898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kern="1200" dirty="0" smtClean="0">
                              <a:solidFill>
                                <a:srgbClr val="008000"/>
                              </a:solidFill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a:t>a</a:t>
                          </a:r>
                          <a:endParaRPr lang="en-US" sz="2400" kern="1200" dirty="0">
                            <a:solidFill>
                              <a:srgbClr val="008000"/>
                            </a:solidFill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63025" t="-421277" r="-105462" b="-1014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50400" t="-421277" r="-400" b="-101418"/>
                          </a:stretch>
                        </a:blipFill>
                      </a:tcPr>
                    </a:tc>
                  </a:tr>
                  <a:tr h="860933">
                    <a:tc>
                      <a:txBody>
                        <a:bodyPr/>
                        <a:lstStyle/>
                        <a:p>
                          <a:pPr marL="0" algn="ctr" defTabSz="1218987" rtl="0" eaLnBrk="1" latinLnBrk="0" hangingPunct="1">
                            <a:lnSpc>
                              <a:spcPct val="100000"/>
                            </a:lnSpc>
                          </a:pPr>
                          <a:r>
                            <a:rPr lang="en-US" sz="2400" kern="1200" dirty="0" smtClean="0">
                              <a:solidFill>
                                <a:srgbClr val="008000"/>
                              </a:solidFill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a:t>Packing</a:t>
                          </a:r>
                          <a:r>
                            <a:rPr lang="en-US" sz="2400" kern="1200" baseline="0" dirty="0" smtClean="0">
                              <a:solidFill>
                                <a:srgbClr val="008000"/>
                              </a:solidFill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+mn-cs"/>
                            </a:rPr>
                            <a:t> fraction</a:t>
                          </a:r>
                          <a:endParaRPr lang="en-US" sz="2400" kern="1200" dirty="0">
                            <a:solidFill>
                              <a:srgbClr val="008000"/>
                            </a:solidFill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48718" t="-521277" r="-313462" b="-14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63025" t="-521277" r="-105462" b="-14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50400" t="-521277" r="-400" b="-14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5626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8" r="27481"/>
          <a:stretch/>
        </p:blipFill>
        <p:spPr>
          <a:xfrm>
            <a:off x="37741" y="43754"/>
            <a:ext cx="2634161" cy="32918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038" y="117988"/>
            <a:ext cx="4364182" cy="3200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000" r="8399" b="2000"/>
          <a:stretch/>
        </p:blipFill>
        <p:spPr>
          <a:xfrm>
            <a:off x="2705162" y="105698"/>
            <a:ext cx="2642616" cy="3108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1" y="3429000"/>
            <a:ext cx="4463788" cy="31851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147" y="3451122"/>
            <a:ext cx="3657600" cy="31630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8" t="3810" r="32835" b="-3810"/>
          <a:stretch/>
        </p:blipFill>
        <p:spPr>
          <a:xfrm>
            <a:off x="8413210" y="3649980"/>
            <a:ext cx="3553101" cy="2743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95"/>
          <a:stretch/>
        </p:blipFill>
        <p:spPr>
          <a:xfrm>
            <a:off x="9734518" y="250232"/>
            <a:ext cx="2385944" cy="297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7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427413" y="416681"/>
            <a:ext cx="7278687" cy="2271947"/>
            <a:chOff x="3427413" y="416681"/>
            <a:chExt cx="7278687" cy="2271947"/>
          </a:xfrm>
        </p:grpSpPr>
        <p:sp>
          <p:nvSpPr>
            <p:cNvPr id="5" name="Rectangle 4"/>
            <p:cNvSpPr/>
            <p:nvPr/>
          </p:nvSpPr>
          <p:spPr>
            <a:xfrm>
              <a:off x="5713412" y="416681"/>
              <a:ext cx="990600" cy="5799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N" b="1" dirty="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Solids </a:t>
              </a: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189412" y="1084640"/>
              <a:ext cx="3810000" cy="1125160"/>
              <a:chOff x="4189412" y="1084640"/>
              <a:chExt cx="3810000" cy="1125160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4189412" y="1084640"/>
                <a:ext cx="3810000" cy="457200"/>
                <a:chOff x="4265612" y="1066800"/>
                <a:chExt cx="2819400" cy="457200"/>
              </a:xfrm>
            </p:grpSpPr>
            <p:cxnSp>
              <p:nvCxnSpPr>
                <p:cNvPr id="10" name="Straight Connector 9"/>
                <p:cNvCxnSpPr/>
                <p:nvPr/>
              </p:nvCxnSpPr>
              <p:spPr>
                <a:xfrm>
                  <a:off x="5675312" y="1066800"/>
                  <a:ext cx="0" cy="4572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>
                  <a:off x="4265612" y="1524000"/>
                  <a:ext cx="140970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5675312" y="1524000"/>
                  <a:ext cx="140970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" name="Straight Connector 16"/>
              <p:cNvCxnSpPr/>
              <p:nvPr/>
            </p:nvCxnSpPr>
            <p:spPr>
              <a:xfrm>
                <a:off x="4189412" y="1541840"/>
                <a:ext cx="0" cy="66796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7997824" y="1541840"/>
                <a:ext cx="0" cy="66796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18"/>
            <p:cNvSpPr/>
            <p:nvPr/>
          </p:nvSpPr>
          <p:spPr>
            <a:xfrm>
              <a:off x="3427413" y="2087033"/>
              <a:ext cx="1981200" cy="5799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N" b="1" dirty="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Crystalline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475412" y="2108661"/>
              <a:ext cx="4230688" cy="5799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N" b="1" dirty="0">
                  <a:solidFill>
                    <a:srgbClr val="FF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Non-crystalline (Amorphous)</a:t>
              </a:r>
            </a:p>
          </p:txBody>
        </p:sp>
      </p:grpSp>
      <p:sp>
        <p:nvSpPr>
          <p:cNvPr id="21" name="Rectangle 20"/>
          <p:cNvSpPr/>
          <p:nvPr/>
        </p:nvSpPr>
        <p:spPr>
          <a:xfrm>
            <a:off x="836612" y="3357942"/>
            <a:ext cx="108966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008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Any solid having orderly three dimensional arrangement of atoms is called crystalline solid or crystal.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rgbClr val="008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</a:t>
            </a:r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</a:rPr>
              <a:t>e.g.  Salt (NaCl), Iron, Aluminium, Gold, Silver 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008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Any solid consists of random arrangements of atoms is called amorphous solid.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rgbClr val="008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 </a:t>
            </a:r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</a:rPr>
              <a:t>e.g.  glass, polymers</a:t>
            </a:r>
          </a:p>
        </p:txBody>
      </p:sp>
    </p:spTree>
    <p:extLst>
      <p:ext uri="{BB962C8B-B14F-4D97-AF65-F5344CB8AC3E}">
        <p14:creationId xmlns:p14="http://schemas.microsoft.com/office/powerpoint/2010/main" val="151893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412" y="4361410"/>
            <a:ext cx="4680299" cy="23441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2" y="4361410"/>
            <a:ext cx="3886200" cy="248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" t="16667"/>
          <a:stretch/>
        </p:blipFill>
        <p:spPr>
          <a:xfrm>
            <a:off x="2489240" y="0"/>
            <a:ext cx="6905544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3855"/>
            <a:ext cx="7026461" cy="667512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6475412" y="304800"/>
            <a:ext cx="5713413" cy="6096000"/>
            <a:chOff x="6475412" y="304800"/>
            <a:chExt cx="5713413" cy="6096000"/>
          </a:xfrm>
        </p:grpSpPr>
        <p:grpSp>
          <p:nvGrpSpPr>
            <p:cNvPr id="14" name="Group 13"/>
            <p:cNvGrpSpPr/>
            <p:nvPr/>
          </p:nvGrpSpPr>
          <p:grpSpPr>
            <a:xfrm>
              <a:off x="6475412" y="969383"/>
              <a:ext cx="5713413" cy="5431417"/>
              <a:chOff x="6475412" y="969383"/>
              <a:chExt cx="5713413" cy="5431417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6475412" y="1524000"/>
                <a:ext cx="5713413" cy="4876800"/>
                <a:chOff x="6475412" y="1524000"/>
                <a:chExt cx="5713413" cy="4876800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22" b="11111"/>
                <a:stretch/>
              </p:blipFill>
              <p:spPr>
                <a:xfrm>
                  <a:off x="8668385" y="1524000"/>
                  <a:ext cx="3520440" cy="3200400"/>
                </a:xfrm>
                <a:prstGeom prst="rect">
                  <a:avLst/>
                </a:prstGeom>
              </p:spPr>
            </p:pic>
            <p:cxnSp>
              <p:nvCxnSpPr>
                <p:cNvPr id="9" name="Straight Connector 8"/>
                <p:cNvCxnSpPr/>
                <p:nvPr/>
              </p:nvCxnSpPr>
              <p:spPr>
                <a:xfrm flipH="1">
                  <a:off x="6475412" y="2819400"/>
                  <a:ext cx="3810000" cy="35814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Isosceles Triangle 12"/>
              <p:cNvSpPr/>
              <p:nvPr/>
            </p:nvSpPr>
            <p:spPr>
              <a:xfrm rot="19063732">
                <a:off x="8102834" y="969383"/>
                <a:ext cx="1353546" cy="1160320"/>
              </a:xfrm>
              <a:prstGeom prst="triangle">
                <a:avLst/>
              </a:prstGeom>
              <a:solidFill>
                <a:srgbClr val="E1ECF5"/>
              </a:solidFill>
              <a:ln>
                <a:solidFill>
                  <a:srgbClr val="E1EC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Oval 14"/>
            <p:cNvSpPr/>
            <p:nvPr/>
          </p:nvSpPr>
          <p:spPr>
            <a:xfrm>
              <a:off x="10285412" y="2716878"/>
              <a:ext cx="143193" cy="12538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/>
            <p:nvPr/>
          </p:nvCxnSpPr>
          <p:spPr>
            <a:xfrm flipH="1" flipV="1">
              <a:off x="7085012" y="304800"/>
              <a:ext cx="3200400" cy="24120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356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12" y="533400"/>
            <a:ext cx="93726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412" y="0"/>
            <a:ext cx="8384960" cy="649224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" y="152400"/>
            <a:ext cx="2194560" cy="21945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6" t="5030" r="45994"/>
          <a:stretch/>
        </p:blipFill>
        <p:spPr>
          <a:xfrm>
            <a:off x="10154063" y="2514600"/>
            <a:ext cx="1886909" cy="21031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148" y="814173"/>
            <a:ext cx="2336677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8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ooks 16x9">
  <a:themeElements>
    <a:clrScheme name="Books_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787940.potx" id="{F769AD3B-90E4-4F81-9CF2-8BD9F607FEC3}" vid="{18F656D2-BE2F-4155-8430-D393897A45F9}"/>
    </a:ext>
  </a:extLst>
</a:theme>
</file>

<file path=ppt/theme/theme2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1345039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The bookstacks present on most slides  make this a good choice for students, teachers, reading enthusiasts, and others in education. This presentation template contains multiple slide layouts in widescreen format (16x9) and includes a sample table and chart that you can easily  modify.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2011-11-26T00:00:00+00:00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TP102787939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694216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BBB5C329-08A6-4E5E-AEF1-A97828C87411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4873beb7-5857-4685-be1f-d57550cc96cc"/>
  </ds:schemaRefs>
</ds:datastoreItem>
</file>

<file path=customXml/itemProps2.xml><?xml version="1.0" encoding="utf-8"?>
<ds:datastoreItem xmlns:ds="http://schemas.openxmlformats.org/officeDocument/2006/customXml" ds:itemID="{F301D382-32B0-43EE-932C-28906AF37617}">
  <ds:schemaRefs>
    <ds:schemaRef ds:uri="http://schemas.microsoft.com/office/2006/metadata/properties"/>
    <ds:schemaRef ds:uri="http://www.w3.org/2000/xmlns/"/>
    <ds:schemaRef ds:uri="4873beb7-5857-4685-be1f-d57550cc96cc"/>
    <ds:schemaRef ds:uri="http://www.w3.org/2001/XMLSchema-instance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1B558C7-619B-49BE-9097-7FCBDADD4E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bookstack presentation (widescreen)</Template>
  <TotalTime>1235</TotalTime>
  <Words>768</Words>
  <Application>Microsoft Office PowerPoint</Application>
  <PresentationFormat>Custom</PresentationFormat>
  <Paragraphs>169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Books 16x9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Interference</dc:title>
  <dc:creator>Santhosh Kumar Alla</dc:creator>
  <cp:lastModifiedBy>917989006719</cp:lastModifiedBy>
  <cp:revision>134</cp:revision>
  <dcterms:created xsi:type="dcterms:W3CDTF">2018-12-16T07:46:55Z</dcterms:created>
  <dcterms:modified xsi:type="dcterms:W3CDTF">2024-03-27T02:35:54Z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